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aharlika" charset="1" panose="00000000000000000000"/>
      <p:regular r:id="rId10"/>
    </p:embeddedFont>
    <p:embeddedFont>
      <p:font typeface="Proxima Nova Condensed" charset="1" panose="02000506030000020004"/>
      <p:regular r:id="rId11"/>
    </p:embeddedFont>
    <p:embeddedFont>
      <p:font typeface="Proxima Nova Condensed Bold" charset="1" panose="02000506030000020004"/>
      <p:regular r:id="rId12"/>
    </p:embeddedFont>
    <p:embeddedFont>
      <p:font typeface="Proxima Nova Condensed Italics" charset="1" panose="02000506030000020004"/>
      <p:regular r:id="rId13"/>
    </p:embeddedFont>
    <p:embeddedFont>
      <p:font typeface="Proxima Nova Condensed Bold Italics" charset="1" panose="02000506030000020004"/>
      <p:regular r:id="rId14"/>
    </p:embeddedFont>
    <p:embeddedFont>
      <p:font typeface="Proxima Nova Condensed Light" charset="1" panose="02000506030000020004"/>
      <p:regular r:id="rId15"/>
    </p:embeddedFont>
    <p:embeddedFont>
      <p:font typeface="Proxima Nova Condensed Light Italics" charset="1" panose="02000506030000020004"/>
      <p:regular r:id="rId16"/>
    </p:embeddedFont>
    <p:embeddedFont>
      <p:font typeface="Proxima Nova Condensed Heavy" charset="1" panose="02000506030000020004"/>
      <p:regular r:id="rId17"/>
    </p:embeddedFont>
    <p:embeddedFont>
      <p:font typeface="Proxima Nova Condensed Heavy Italics" charset="1" panose="02000506030000020004"/>
      <p:regular r:id="rId18"/>
    </p:embeddedFont>
    <p:embeddedFont>
      <p:font typeface="Proxima Nova" charset="1" panose="02000506030000020004"/>
      <p:regular r:id="rId19"/>
    </p:embeddedFont>
    <p:embeddedFont>
      <p:font typeface="Proxima Nova Bold" charset="1" panose="02000506030000020004"/>
      <p:regular r:id="rId20"/>
    </p:embeddedFont>
    <p:embeddedFont>
      <p:font typeface="Proxima Nova Italics" charset="1" panose="02000506030000020004"/>
      <p:regular r:id="rId21"/>
    </p:embeddedFont>
    <p:embeddedFont>
      <p:font typeface="Proxima Nova Bold Italics" charset="1" panose="02000506030000020004"/>
      <p:regular r:id="rId22"/>
    </p:embeddedFont>
    <p:embeddedFont>
      <p:font typeface="Proxima Nova Light" charset="1" panose="02000506030000020004"/>
      <p:regular r:id="rId23"/>
    </p:embeddedFont>
    <p:embeddedFont>
      <p:font typeface="Proxima Nova Light Italics" charset="1" panose="02000506030000020004"/>
      <p:regular r:id="rId24"/>
    </p:embeddedFont>
    <p:embeddedFont>
      <p:font typeface="Proxima Nova Heavy" charset="1" panose="02000506030000020004"/>
      <p:regular r:id="rId25"/>
    </p:embeddedFont>
    <p:embeddedFont>
      <p:font typeface="Proxima Nova Heavy Italics" charset="1" panose="02000506030000020004"/>
      <p:regular r:id="rId26"/>
    </p:embeddedFont>
    <p:embeddedFont>
      <p:font typeface="Aileron" charset="1" panose="00000500000000000000"/>
      <p:regular r:id="rId27"/>
    </p:embeddedFont>
    <p:embeddedFont>
      <p:font typeface="Aileron Bold" charset="1" panose="00000800000000000000"/>
      <p:regular r:id="rId28"/>
    </p:embeddedFont>
    <p:embeddedFont>
      <p:font typeface="Aileron Italics" charset="1" panose="00000500000000000000"/>
      <p:regular r:id="rId29"/>
    </p:embeddedFont>
    <p:embeddedFont>
      <p:font typeface="Aileron Bold Italics" charset="1" panose="00000800000000000000"/>
      <p:regular r:id="rId30"/>
    </p:embeddedFont>
    <p:embeddedFont>
      <p:font typeface="Aileron Thin" charset="1" panose="00000300000000000000"/>
      <p:regular r:id="rId31"/>
    </p:embeddedFont>
    <p:embeddedFont>
      <p:font typeface="Aileron Thin Italics" charset="1" panose="00000300000000000000"/>
      <p:regular r:id="rId32"/>
    </p:embeddedFont>
    <p:embeddedFont>
      <p:font typeface="Aileron Light" charset="1" panose="00000400000000000000"/>
      <p:regular r:id="rId33"/>
    </p:embeddedFont>
    <p:embeddedFont>
      <p:font typeface="Aileron Light Italics" charset="1" panose="00000400000000000000"/>
      <p:regular r:id="rId34"/>
    </p:embeddedFont>
    <p:embeddedFont>
      <p:font typeface="Aileron Ultra-Bold" charset="1" panose="00000A00000000000000"/>
      <p:regular r:id="rId35"/>
    </p:embeddedFont>
    <p:embeddedFont>
      <p:font typeface="Aileron Ultra-Bold Italics" charset="1" panose="00000A00000000000000"/>
      <p:regular r:id="rId36"/>
    </p:embeddedFont>
    <p:embeddedFont>
      <p:font typeface="Aileron Heavy" charset="1" panose="00000A00000000000000"/>
      <p:regular r:id="rId37"/>
    </p:embeddedFont>
    <p:embeddedFont>
      <p:font typeface="Aileron Heavy Italics" charset="1" panose="00000A00000000000000"/>
      <p:regular r:id="rId38"/>
    </p:embeddedFont>
    <p:embeddedFont>
      <p:font typeface="Abstracted Dream" charset="1" panose="000005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60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16" Target="../media/image42.png" Type="http://schemas.openxmlformats.org/officeDocument/2006/relationships/image"/><Relationship Id="rId17" Target="../media/image43.svg" Type="http://schemas.openxmlformats.org/officeDocument/2006/relationships/image"/><Relationship Id="rId18" Target="../media/image44.png" Type="http://schemas.openxmlformats.org/officeDocument/2006/relationships/image"/><Relationship Id="rId19" Target="../media/image45.svg" Type="http://schemas.openxmlformats.org/officeDocument/2006/relationships/image"/><Relationship Id="rId2" Target="../media/image1.png" Type="http://schemas.openxmlformats.org/officeDocument/2006/relationships/image"/><Relationship Id="rId20" Target="../media/image46.png" Type="http://schemas.openxmlformats.org/officeDocument/2006/relationships/image"/><Relationship Id="rId21" Target="../media/image47.svg" Type="http://schemas.openxmlformats.org/officeDocument/2006/relationships/image"/><Relationship Id="rId22" Target="../media/image48.png" Type="http://schemas.openxmlformats.org/officeDocument/2006/relationships/image"/><Relationship Id="rId23" Target="../media/image49.svg" Type="http://schemas.openxmlformats.org/officeDocument/2006/relationships/image"/><Relationship Id="rId24" Target="../media/image50.png" Type="http://schemas.openxmlformats.org/officeDocument/2006/relationships/image"/><Relationship Id="rId25" Target="../media/image51.svg" Type="http://schemas.openxmlformats.org/officeDocument/2006/relationships/image"/><Relationship Id="rId26" Target="../media/image52.png" Type="http://schemas.openxmlformats.org/officeDocument/2006/relationships/image"/><Relationship Id="rId27" Target="../media/image53.sv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70064" y="-1590951"/>
            <a:ext cx="13736816" cy="12098007"/>
          </a:xfrm>
          <a:custGeom>
            <a:avLst/>
            <a:gdLst/>
            <a:ahLst/>
            <a:cxnLst/>
            <a:rect r="r" b="b" t="t" l="l"/>
            <a:pathLst>
              <a:path h="12098007" w="13736816">
                <a:moveTo>
                  <a:pt x="0" y="0"/>
                </a:moveTo>
                <a:lnTo>
                  <a:pt x="13736817" y="0"/>
                </a:lnTo>
                <a:lnTo>
                  <a:pt x="13736817" y="12098007"/>
                </a:lnTo>
                <a:lnTo>
                  <a:pt x="0" y="12098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8630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828028"/>
            <a:ext cx="18288000" cy="15002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5580"/>
              </a:lnSpc>
            </a:pPr>
            <a:r>
              <a:rPr lang="en-US" sz="105073">
                <a:solidFill>
                  <a:srgbClr val="D1E2E4"/>
                </a:solidFill>
                <a:latin typeface="Proxima Nova Condensed Bold"/>
              </a:rPr>
              <a:t>AI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287550" y="6032165"/>
            <a:ext cx="1442805" cy="1204742"/>
          </a:xfrm>
          <a:custGeom>
            <a:avLst/>
            <a:gdLst/>
            <a:ahLst/>
            <a:cxnLst/>
            <a:rect r="r" b="b" t="t" l="l"/>
            <a:pathLst>
              <a:path h="1204742" w="1442805">
                <a:moveTo>
                  <a:pt x="0" y="0"/>
                </a:moveTo>
                <a:lnTo>
                  <a:pt x="1442805" y="0"/>
                </a:lnTo>
                <a:lnTo>
                  <a:pt x="1442805" y="1204742"/>
                </a:lnTo>
                <a:lnTo>
                  <a:pt x="0" y="12047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86535" y="8348653"/>
            <a:ext cx="1143821" cy="1285192"/>
          </a:xfrm>
          <a:custGeom>
            <a:avLst/>
            <a:gdLst/>
            <a:ahLst/>
            <a:cxnLst/>
            <a:rect r="r" b="b" t="t" l="l"/>
            <a:pathLst>
              <a:path h="1285192" w="1143821">
                <a:moveTo>
                  <a:pt x="0" y="0"/>
                </a:moveTo>
                <a:lnTo>
                  <a:pt x="1143820" y="0"/>
                </a:lnTo>
                <a:lnTo>
                  <a:pt x="1143820" y="1285192"/>
                </a:lnTo>
                <a:lnTo>
                  <a:pt x="0" y="1285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49218" y="5801489"/>
            <a:ext cx="8115300" cy="114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4AAD"/>
                </a:solidFill>
                <a:latin typeface="Proxima Nova Bold"/>
              </a:rPr>
              <a:t>Akanksha Khaire</a:t>
            </a:r>
          </a:p>
          <a:p>
            <a:pPr>
              <a:lnSpc>
                <a:spcPts val="461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949218" y="6340604"/>
            <a:ext cx="8115300" cy="1725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004AAD"/>
                </a:solidFill>
                <a:latin typeface="Proxima Nova Bold"/>
              </a:rPr>
              <a:t>Ayushi Porwal</a:t>
            </a:r>
          </a:p>
          <a:p>
            <a:pPr>
              <a:lnSpc>
                <a:spcPts val="4619"/>
              </a:lnSpc>
            </a:pPr>
            <a:r>
              <a:rPr lang="en-US" sz="3299">
                <a:solidFill>
                  <a:srgbClr val="004AAD"/>
                </a:solidFill>
                <a:latin typeface="Proxima Nova Bold"/>
              </a:rPr>
              <a:t>Gabriela Gonzalez</a:t>
            </a:r>
          </a:p>
          <a:p>
            <a:pPr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4AAD"/>
                </a:solidFill>
                <a:latin typeface="Proxima Nova Bold"/>
              </a:rPr>
              <a:t>Mansi Dhoke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28298" y="82909"/>
            <a:ext cx="13231403" cy="6863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5"/>
              </a:lnSpc>
            </a:pPr>
            <a:r>
              <a:rPr lang="en-US" sz="7389">
                <a:solidFill>
                  <a:srgbClr val="598D0E"/>
                </a:solidFill>
                <a:latin typeface="Maharlika"/>
              </a:rPr>
              <a:t>The chatbot for all your healthcare needs!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421181" y="2874087"/>
            <a:ext cx="1620115" cy="1740358"/>
          </a:xfrm>
          <a:custGeom>
            <a:avLst/>
            <a:gdLst/>
            <a:ahLst/>
            <a:cxnLst/>
            <a:rect r="r" b="b" t="t" l="l"/>
            <a:pathLst>
              <a:path h="1740358" w="1620115">
                <a:moveTo>
                  <a:pt x="0" y="0"/>
                </a:moveTo>
                <a:lnTo>
                  <a:pt x="1620116" y="0"/>
                </a:lnTo>
                <a:lnTo>
                  <a:pt x="1620116" y="1740358"/>
                </a:lnTo>
                <a:lnTo>
                  <a:pt x="0" y="17403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49218" y="8523735"/>
            <a:ext cx="2829371" cy="5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4AAD"/>
                </a:solidFill>
                <a:latin typeface="Proxima Nova Bold"/>
              </a:rPr>
              <a:t>Ivan Pantaleon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49259" y="3042108"/>
            <a:ext cx="4557609" cy="1178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3"/>
              </a:lnSpc>
            </a:pPr>
            <a:r>
              <a:rPr lang="en-US" sz="6209">
                <a:solidFill>
                  <a:srgbClr val="5E17EB"/>
                </a:solidFill>
                <a:latin typeface="Abstracted Dream"/>
              </a:rPr>
              <a:t>HealthBot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0800000">
            <a:off x="-623492" y="0"/>
            <a:ext cx="19630372" cy="10287000"/>
          </a:xfrm>
          <a:custGeom>
            <a:avLst/>
            <a:gdLst/>
            <a:ahLst/>
            <a:cxnLst/>
            <a:rect r="r" b="b" t="t" l="l"/>
            <a:pathLst>
              <a:path h="10287000" w="19630372">
                <a:moveTo>
                  <a:pt x="0" y="0"/>
                </a:moveTo>
                <a:lnTo>
                  <a:pt x="19630373" y="0"/>
                </a:lnTo>
                <a:lnTo>
                  <a:pt x="196303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6000"/>
            </a:blip>
            <a:stretch>
              <a:fillRect l="-28591" t="0" r="-28591" b="-948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7037607"/>
            <a:ext cx="17293906" cy="1241742"/>
            <a:chOff x="0" y="0"/>
            <a:chExt cx="4554774" cy="327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54774" cy="327043"/>
            </a:xfrm>
            <a:custGeom>
              <a:avLst/>
              <a:gdLst/>
              <a:ahLst/>
              <a:cxnLst/>
              <a:rect r="r" b="b" t="t" l="l"/>
              <a:pathLst>
                <a:path h="327043" w="4554774">
                  <a:moveTo>
                    <a:pt x="203200" y="0"/>
                  </a:moveTo>
                  <a:lnTo>
                    <a:pt x="4554774" y="0"/>
                  </a:lnTo>
                  <a:lnTo>
                    <a:pt x="4351574" y="327043"/>
                  </a:lnTo>
                  <a:lnTo>
                    <a:pt x="0" y="32704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4351574" cy="384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78">
                  <a:solidFill>
                    <a:srgbClr val="3B168A"/>
                  </a:solidFill>
                  <a:latin typeface="Aileron"/>
                </a:rPr>
                <a:t>Encouraging ongoing development and user engagement, ensuring the Healthbot evolves with emerging needs and technological advancements.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9744" y="4569778"/>
            <a:ext cx="17293906" cy="1241742"/>
            <a:chOff x="0" y="0"/>
            <a:chExt cx="4554774" cy="3270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54774" cy="327043"/>
            </a:xfrm>
            <a:custGeom>
              <a:avLst/>
              <a:gdLst/>
              <a:ahLst/>
              <a:cxnLst/>
              <a:rect r="r" b="b" t="t" l="l"/>
              <a:pathLst>
                <a:path h="327043" w="4554774">
                  <a:moveTo>
                    <a:pt x="203200" y="0"/>
                  </a:moveTo>
                  <a:lnTo>
                    <a:pt x="4554774" y="0"/>
                  </a:lnTo>
                  <a:lnTo>
                    <a:pt x="4351574" y="327043"/>
                  </a:lnTo>
                  <a:lnTo>
                    <a:pt x="0" y="32704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4351574" cy="384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78">
                  <a:solidFill>
                    <a:srgbClr val="3B168A"/>
                  </a:solidFill>
                  <a:latin typeface="Aileron"/>
                </a:rPr>
                <a:t>Users now experience streamlined access to health information with personalized support, contributing to an improved healthcare experience.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4350" y="5811520"/>
            <a:ext cx="17293906" cy="1241742"/>
            <a:chOff x="0" y="0"/>
            <a:chExt cx="4554774" cy="3270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54774" cy="327043"/>
            </a:xfrm>
            <a:custGeom>
              <a:avLst/>
              <a:gdLst/>
              <a:ahLst/>
              <a:cxnLst/>
              <a:rect r="r" b="b" t="t" l="l"/>
              <a:pathLst>
                <a:path h="327043" w="4554774">
                  <a:moveTo>
                    <a:pt x="203200" y="0"/>
                  </a:moveTo>
                  <a:lnTo>
                    <a:pt x="4554774" y="0"/>
                  </a:lnTo>
                  <a:lnTo>
                    <a:pt x="4351574" y="327043"/>
                  </a:lnTo>
                  <a:lnTo>
                    <a:pt x="0" y="32704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57150"/>
              <a:ext cx="4351574" cy="384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78">
                  <a:solidFill>
                    <a:srgbClr val="3B168A"/>
                  </a:solidFill>
                  <a:latin typeface="Aileron"/>
                </a:rPr>
                <a:t>Committed to continuous refinement, acknowledging the iterative nature of enhancing the Healthbot based on user feedback.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4350" y="3328035"/>
            <a:ext cx="17293906" cy="1241742"/>
            <a:chOff x="0" y="0"/>
            <a:chExt cx="4554774" cy="3270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54774" cy="327043"/>
            </a:xfrm>
            <a:custGeom>
              <a:avLst/>
              <a:gdLst/>
              <a:ahLst/>
              <a:cxnLst/>
              <a:rect r="r" b="b" t="t" l="l"/>
              <a:pathLst>
                <a:path h="327043" w="4554774">
                  <a:moveTo>
                    <a:pt x="203200" y="0"/>
                  </a:moveTo>
                  <a:lnTo>
                    <a:pt x="4554774" y="0"/>
                  </a:lnTo>
                  <a:lnTo>
                    <a:pt x="4351574" y="327043"/>
                  </a:lnTo>
                  <a:lnTo>
                    <a:pt x="0" y="32704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57150"/>
              <a:ext cx="4351574" cy="384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78">
                  <a:solidFill>
                    <a:srgbClr val="3B168A"/>
                  </a:solidFill>
                  <a:latin typeface="Aileron"/>
                </a:rPr>
                <a:t>Successfully achieved project goals, enhancing accessibility, and providing personalized assistance in healthcare interactions.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14350" y="2086293"/>
            <a:ext cx="17293906" cy="1241742"/>
            <a:chOff x="0" y="0"/>
            <a:chExt cx="4554774" cy="3270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54774" cy="327043"/>
            </a:xfrm>
            <a:custGeom>
              <a:avLst/>
              <a:gdLst/>
              <a:ahLst/>
              <a:cxnLst/>
              <a:rect r="r" b="b" t="t" l="l"/>
              <a:pathLst>
                <a:path h="327043" w="4554774">
                  <a:moveTo>
                    <a:pt x="203200" y="0"/>
                  </a:moveTo>
                  <a:lnTo>
                    <a:pt x="4554774" y="0"/>
                  </a:lnTo>
                  <a:lnTo>
                    <a:pt x="4351574" y="327043"/>
                  </a:lnTo>
                  <a:lnTo>
                    <a:pt x="0" y="32704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57150"/>
              <a:ext cx="4351574" cy="384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78">
                  <a:solidFill>
                    <a:srgbClr val="3B168A"/>
                  </a:solidFill>
                  <a:latin typeface="Aileron"/>
                </a:rPr>
                <a:t>The Healthbot project, driven by advanced conversational AI, is poised to revolutionize healthcare interactions.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241110" y="9132121"/>
            <a:ext cx="692398" cy="67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</a:pPr>
            <a:r>
              <a:rPr lang="en-US" sz="3999" spc="119" u="none">
                <a:solidFill>
                  <a:srgbClr val="FFFFFF"/>
                </a:solidFill>
                <a:latin typeface="Aileron Ultra-Bold"/>
              </a:rPr>
              <a:t>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32835" y="428625"/>
            <a:ext cx="11187724" cy="165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0"/>
              </a:lnSpc>
            </a:pPr>
            <a:r>
              <a:rPr lang="en-US" sz="5099" spc="152">
                <a:solidFill>
                  <a:srgbClr val="5E17EB"/>
                </a:solidFill>
                <a:latin typeface="Abstracted Dream"/>
              </a:rPr>
              <a:t> CONCLUSION</a:t>
            </a:r>
          </a:p>
          <a:p>
            <a:pPr algn="ctr" marL="0" indent="0" lvl="0">
              <a:lnSpc>
                <a:spcPts val="5763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514350" y="8182849"/>
            <a:ext cx="17293906" cy="1241742"/>
            <a:chOff x="0" y="0"/>
            <a:chExt cx="4554774" cy="32704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554774" cy="327043"/>
            </a:xfrm>
            <a:custGeom>
              <a:avLst/>
              <a:gdLst/>
              <a:ahLst/>
              <a:cxnLst/>
              <a:rect r="r" b="b" t="t" l="l"/>
              <a:pathLst>
                <a:path h="327043" w="4554774">
                  <a:moveTo>
                    <a:pt x="203200" y="0"/>
                  </a:moveTo>
                  <a:lnTo>
                    <a:pt x="4554774" y="0"/>
                  </a:lnTo>
                  <a:lnTo>
                    <a:pt x="4351574" y="327043"/>
                  </a:lnTo>
                  <a:lnTo>
                    <a:pt x="0" y="32704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57150"/>
              <a:ext cx="4351574" cy="384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78">
                  <a:solidFill>
                    <a:srgbClr val="3B168A"/>
                  </a:solidFill>
                  <a:latin typeface="Aileron"/>
                </a:rPr>
                <a:t>As we conclude this introduction, envision a future where healthcare is seamlessly intertwined with cutting-edge AI. What possibilities lie ahead for redefining the landscape of healthcare interactions?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64116" y="3975781"/>
            <a:ext cx="8181474" cy="2335439"/>
          </a:xfrm>
          <a:custGeom>
            <a:avLst/>
            <a:gdLst/>
            <a:ahLst/>
            <a:cxnLst/>
            <a:rect r="r" b="b" t="t" l="l"/>
            <a:pathLst>
              <a:path h="2335439" w="8181474">
                <a:moveTo>
                  <a:pt x="0" y="0"/>
                </a:moveTo>
                <a:lnTo>
                  <a:pt x="8181474" y="0"/>
                </a:lnTo>
                <a:lnTo>
                  <a:pt x="8181474" y="2335438"/>
                </a:lnTo>
                <a:lnTo>
                  <a:pt x="0" y="2335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77019" y="3181594"/>
            <a:ext cx="4387097" cy="3923811"/>
          </a:xfrm>
          <a:custGeom>
            <a:avLst/>
            <a:gdLst/>
            <a:ahLst/>
            <a:cxnLst/>
            <a:rect r="r" b="b" t="t" l="l"/>
            <a:pathLst>
              <a:path h="3923811" w="4387097">
                <a:moveTo>
                  <a:pt x="0" y="0"/>
                </a:moveTo>
                <a:lnTo>
                  <a:pt x="4387097" y="0"/>
                </a:lnTo>
                <a:lnTo>
                  <a:pt x="4387097" y="3923812"/>
                </a:lnTo>
                <a:lnTo>
                  <a:pt x="0" y="3923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0" r="0" b="-36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61684" y="-13072"/>
            <a:ext cx="11945196" cy="10520128"/>
          </a:xfrm>
          <a:custGeom>
            <a:avLst/>
            <a:gdLst/>
            <a:ahLst/>
            <a:cxnLst/>
            <a:rect r="r" b="b" t="t" l="l"/>
            <a:pathLst>
              <a:path h="10520128" w="11945196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86301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1532506" cy="10705963"/>
          </a:xfrm>
          <a:custGeom>
            <a:avLst/>
            <a:gdLst/>
            <a:ahLst/>
            <a:cxnLst/>
            <a:rect r="r" b="b" t="t" l="l"/>
            <a:pathLst>
              <a:path h="10705963" w="21532506">
                <a:moveTo>
                  <a:pt x="0" y="0"/>
                </a:moveTo>
                <a:lnTo>
                  <a:pt x="21532506" y="0"/>
                </a:lnTo>
                <a:lnTo>
                  <a:pt x="21532506" y="10705963"/>
                </a:lnTo>
                <a:lnTo>
                  <a:pt x="0" y="10705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57" t="-35562" r="-65391" b="-240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60407" y="2042813"/>
            <a:ext cx="1622441" cy="1887932"/>
            <a:chOff x="0" y="0"/>
            <a:chExt cx="6985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7966" y="4850332"/>
            <a:ext cx="1622441" cy="1887932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260407" y="7727246"/>
            <a:ext cx="1622441" cy="1887932"/>
            <a:chOff x="0" y="0"/>
            <a:chExt cx="6985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44754" y="5111879"/>
            <a:ext cx="1408865" cy="1364838"/>
          </a:xfrm>
          <a:custGeom>
            <a:avLst/>
            <a:gdLst/>
            <a:ahLst/>
            <a:cxnLst/>
            <a:rect r="r" b="b" t="t" l="l"/>
            <a:pathLst>
              <a:path h="1364838" w="1408865">
                <a:moveTo>
                  <a:pt x="0" y="0"/>
                </a:moveTo>
                <a:lnTo>
                  <a:pt x="1408865" y="0"/>
                </a:lnTo>
                <a:lnTo>
                  <a:pt x="1408865" y="1364838"/>
                </a:lnTo>
                <a:lnTo>
                  <a:pt x="0" y="1364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385103" y="2300255"/>
            <a:ext cx="1373048" cy="1373048"/>
          </a:xfrm>
          <a:custGeom>
            <a:avLst/>
            <a:gdLst/>
            <a:ahLst/>
            <a:cxnLst/>
            <a:rect r="r" b="b" t="t" l="l"/>
            <a:pathLst>
              <a:path h="1373048" w="1373048">
                <a:moveTo>
                  <a:pt x="0" y="0"/>
                </a:moveTo>
                <a:lnTo>
                  <a:pt x="1373048" y="0"/>
                </a:lnTo>
                <a:lnTo>
                  <a:pt x="1373048" y="1373048"/>
                </a:lnTo>
                <a:lnTo>
                  <a:pt x="0" y="1373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60536" y="7924659"/>
            <a:ext cx="1397616" cy="1467313"/>
          </a:xfrm>
          <a:custGeom>
            <a:avLst/>
            <a:gdLst/>
            <a:ahLst/>
            <a:cxnLst/>
            <a:rect r="r" b="b" t="t" l="l"/>
            <a:pathLst>
              <a:path h="1467313" w="1397616">
                <a:moveTo>
                  <a:pt x="0" y="0"/>
                </a:moveTo>
                <a:lnTo>
                  <a:pt x="1397615" y="0"/>
                </a:lnTo>
                <a:lnTo>
                  <a:pt x="1397615" y="1467313"/>
                </a:lnTo>
                <a:lnTo>
                  <a:pt x="0" y="146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952393" y="483533"/>
            <a:ext cx="9041234" cy="1369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5E17EB"/>
                </a:solidFill>
                <a:latin typeface="Abstracted Dream"/>
              </a:rPr>
              <a:t> Introduction to Healthbot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85041" y="2709284"/>
            <a:ext cx="7053783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57">
                <a:solidFill>
                  <a:srgbClr val="000000"/>
                </a:solidFill>
                <a:latin typeface="Proxima Nova"/>
              </a:rPr>
              <a:t>Welcome to the Introduction to Healthbot.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98749" y="5295831"/>
            <a:ext cx="15216373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 spc="57">
                <a:solidFill>
                  <a:srgbClr val="000000"/>
                </a:solidFill>
                <a:latin typeface="Proxima Nova"/>
              </a:rPr>
              <a:t>The Healthbot project is designed to revolutionize healthcare interactions through advanced conversational AI technology.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31066" y="8067146"/>
            <a:ext cx="13684055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 spc="57">
                <a:solidFill>
                  <a:srgbClr val="000000"/>
                </a:solidFill>
                <a:latin typeface="Proxima Nova"/>
              </a:rPr>
              <a:t>Our primary goal is to enhance user experience, streamline healthcare information access, and provide personalized assistance.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870833"/>
            <a:ext cx="18288000" cy="16106232"/>
          </a:xfrm>
          <a:custGeom>
            <a:avLst/>
            <a:gdLst/>
            <a:ahLst/>
            <a:cxnLst/>
            <a:rect r="r" b="b" t="t" l="l"/>
            <a:pathLst>
              <a:path h="16106232" w="18288000">
                <a:moveTo>
                  <a:pt x="0" y="0"/>
                </a:moveTo>
                <a:lnTo>
                  <a:pt x="18288000" y="0"/>
                </a:lnTo>
                <a:lnTo>
                  <a:pt x="18288000" y="16106232"/>
                </a:lnTo>
                <a:lnTo>
                  <a:pt x="0" y="16106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8630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17002" y="3819512"/>
            <a:ext cx="3736106" cy="3901201"/>
            <a:chOff x="0" y="0"/>
            <a:chExt cx="4981475" cy="520160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4981475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spc="52">
                  <a:solidFill>
                    <a:srgbClr val="141E20"/>
                  </a:solidFill>
                  <a:latin typeface="Proxima Nova Bold"/>
                </a:rPr>
                <a:t>Goals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76922"/>
              <a:ext cx="4981475" cy="4424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53393" indent="-226697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41E20"/>
                  </a:solidFill>
                  <a:latin typeface="Proxima Nova"/>
                </a:rPr>
                <a:t>Enhance accessibility to health information.</a:t>
              </a:r>
            </a:p>
            <a:p>
              <a:pPr marL="453393" indent="-226697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41E20"/>
                  </a:solidFill>
                  <a:latin typeface="Proxima Nova"/>
                </a:rPr>
                <a:t>Provide personalized assistance for health-related queries.</a:t>
              </a:r>
            </a:p>
            <a:p>
              <a:pPr marL="453393" indent="-226697" lvl="1">
                <a:lnSpc>
                  <a:spcPts val="29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141E20"/>
                  </a:solidFill>
                  <a:latin typeface="Proxima Nova"/>
                </a:rPr>
                <a:t>Streamline interactions between users and healthcare services.</a:t>
              </a:r>
            </a:p>
            <a:p>
              <a:pPr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59253" y="3174230"/>
            <a:ext cx="3744120" cy="5191766"/>
            <a:chOff x="0" y="0"/>
            <a:chExt cx="986106" cy="13673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6106" cy="1367379"/>
            </a:xfrm>
            <a:custGeom>
              <a:avLst/>
              <a:gdLst/>
              <a:ahLst/>
              <a:cxnLst/>
              <a:rect r="r" b="b" t="t" l="l"/>
              <a:pathLst>
                <a:path h="1367379" w="986106">
                  <a:moveTo>
                    <a:pt x="105455" y="0"/>
                  </a:moveTo>
                  <a:lnTo>
                    <a:pt x="880650" y="0"/>
                  </a:lnTo>
                  <a:cubicBezTo>
                    <a:pt x="938892" y="0"/>
                    <a:pt x="986106" y="47214"/>
                    <a:pt x="986106" y="105455"/>
                  </a:cubicBezTo>
                  <a:lnTo>
                    <a:pt x="986106" y="1261923"/>
                  </a:lnTo>
                  <a:cubicBezTo>
                    <a:pt x="986106" y="1289892"/>
                    <a:pt x="974995" y="1316715"/>
                    <a:pt x="955219" y="1336491"/>
                  </a:cubicBezTo>
                  <a:cubicBezTo>
                    <a:pt x="935442" y="1356268"/>
                    <a:pt x="908619" y="1367379"/>
                    <a:pt x="880650" y="1367379"/>
                  </a:cubicBezTo>
                  <a:lnTo>
                    <a:pt x="105455" y="1367379"/>
                  </a:lnTo>
                  <a:cubicBezTo>
                    <a:pt x="77487" y="1367379"/>
                    <a:pt x="50664" y="1356268"/>
                    <a:pt x="30887" y="1336491"/>
                  </a:cubicBezTo>
                  <a:cubicBezTo>
                    <a:pt x="11110" y="1316715"/>
                    <a:pt x="0" y="1289892"/>
                    <a:pt x="0" y="1261923"/>
                  </a:cubicBezTo>
                  <a:lnTo>
                    <a:pt x="0" y="105455"/>
                  </a:lnTo>
                  <a:cubicBezTo>
                    <a:pt x="0" y="77487"/>
                    <a:pt x="11110" y="50664"/>
                    <a:pt x="30887" y="30887"/>
                  </a:cubicBezTo>
                  <a:cubicBezTo>
                    <a:pt x="50664" y="11110"/>
                    <a:pt x="77487" y="0"/>
                    <a:pt x="105455" y="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w="76200" cap="rnd">
              <a:gradFill>
                <a:gsLst>
                  <a:gs pos="0">
                    <a:srgbClr val="8C52FF">
                      <a:alpha val="21000"/>
                    </a:srgbClr>
                  </a:gs>
                  <a:gs pos="100000">
                    <a:srgbClr val="FF914D">
                      <a:alpha val="21000"/>
                    </a:srgbClr>
                  </a:gs>
                </a:gsLst>
                <a:lin ang="0"/>
              </a:gradFill>
              <a:prstDash val="lgDash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86106" cy="1424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869349" y="3671472"/>
            <a:ext cx="3736106" cy="5015626"/>
            <a:chOff x="0" y="0"/>
            <a:chExt cx="4981475" cy="668750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4981475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spc="52">
                  <a:solidFill>
                    <a:srgbClr val="141E20"/>
                  </a:solidFill>
                  <a:latin typeface="Proxima Nova Bold"/>
                </a:rPr>
                <a:t>Key Features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76922"/>
              <a:ext cx="4981475" cy="5910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53393" indent="-226697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41E20"/>
                  </a:solidFill>
                  <a:latin typeface="Proxima Nova"/>
                </a:rPr>
                <a:t>Seamless integration with SAP for robust data management.</a:t>
              </a:r>
            </a:p>
            <a:p>
              <a:pPr marL="453393" indent="-226697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141E20"/>
                  </a:solidFill>
                  <a:latin typeface="Proxima Nova"/>
                </a:rPr>
                <a:t>Intelligent conversations with HealthBot, with advanced natural language understanding and generation.</a:t>
              </a:r>
            </a:p>
            <a:p>
              <a:pPr marL="453393" indent="-226697" lvl="1">
                <a:lnSpc>
                  <a:spcPts val="29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141E20"/>
                  </a:solidFill>
                  <a:latin typeface="Proxima Nova"/>
                </a:rPr>
                <a:t>User-friendly interface for easy navigation and engagement.</a:t>
              </a:r>
            </a:p>
            <a:p>
              <a:pPr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112995" y="3174230"/>
            <a:ext cx="3744120" cy="5191766"/>
            <a:chOff x="0" y="0"/>
            <a:chExt cx="986106" cy="13673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86106" cy="1367379"/>
            </a:xfrm>
            <a:custGeom>
              <a:avLst/>
              <a:gdLst/>
              <a:ahLst/>
              <a:cxnLst/>
              <a:rect r="r" b="b" t="t" l="l"/>
              <a:pathLst>
                <a:path h="1367379" w="986106">
                  <a:moveTo>
                    <a:pt x="105455" y="0"/>
                  </a:moveTo>
                  <a:lnTo>
                    <a:pt x="880650" y="0"/>
                  </a:lnTo>
                  <a:cubicBezTo>
                    <a:pt x="938892" y="0"/>
                    <a:pt x="986106" y="47214"/>
                    <a:pt x="986106" y="105455"/>
                  </a:cubicBezTo>
                  <a:lnTo>
                    <a:pt x="986106" y="1261923"/>
                  </a:lnTo>
                  <a:cubicBezTo>
                    <a:pt x="986106" y="1289892"/>
                    <a:pt x="974995" y="1316715"/>
                    <a:pt x="955219" y="1336491"/>
                  </a:cubicBezTo>
                  <a:cubicBezTo>
                    <a:pt x="935442" y="1356268"/>
                    <a:pt x="908619" y="1367379"/>
                    <a:pt x="880650" y="1367379"/>
                  </a:cubicBezTo>
                  <a:lnTo>
                    <a:pt x="105455" y="1367379"/>
                  </a:lnTo>
                  <a:cubicBezTo>
                    <a:pt x="77487" y="1367379"/>
                    <a:pt x="50664" y="1356268"/>
                    <a:pt x="30887" y="1336491"/>
                  </a:cubicBezTo>
                  <a:cubicBezTo>
                    <a:pt x="11110" y="1316715"/>
                    <a:pt x="0" y="1289892"/>
                    <a:pt x="0" y="1261923"/>
                  </a:cubicBezTo>
                  <a:lnTo>
                    <a:pt x="0" y="105455"/>
                  </a:lnTo>
                  <a:cubicBezTo>
                    <a:pt x="0" y="77487"/>
                    <a:pt x="11110" y="50664"/>
                    <a:pt x="30887" y="30887"/>
                  </a:cubicBezTo>
                  <a:cubicBezTo>
                    <a:pt x="50664" y="11110"/>
                    <a:pt x="77487" y="0"/>
                    <a:pt x="105455" y="0"/>
                  </a:cubicBezTo>
                  <a:close/>
                </a:path>
              </a:pathLst>
            </a:custGeom>
            <a:solidFill>
              <a:srgbClr val="FFFFFF">
                <a:alpha val="20784"/>
              </a:srgbClr>
            </a:solidFill>
            <a:ln w="85725" cap="rnd">
              <a:gradFill>
                <a:gsLst>
                  <a:gs pos="0">
                    <a:srgbClr val="8C52FF">
                      <a:alpha val="21000"/>
                    </a:srgbClr>
                  </a:gs>
                  <a:gs pos="100000">
                    <a:srgbClr val="FF914D">
                      <a:alpha val="21000"/>
                    </a:srgbClr>
                  </a:gs>
                </a:gsLst>
                <a:lin ang="0"/>
              </a:gradFill>
              <a:prstDash val="lgDash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986106" cy="1424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861335" y="3174230"/>
            <a:ext cx="3744120" cy="5278765"/>
            <a:chOff x="0" y="0"/>
            <a:chExt cx="986106" cy="13902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86106" cy="1390292"/>
            </a:xfrm>
            <a:custGeom>
              <a:avLst/>
              <a:gdLst/>
              <a:ahLst/>
              <a:cxnLst/>
              <a:rect r="r" b="b" t="t" l="l"/>
              <a:pathLst>
                <a:path h="1390292" w="986106">
                  <a:moveTo>
                    <a:pt x="105455" y="0"/>
                  </a:moveTo>
                  <a:lnTo>
                    <a:pt x="880650" y="0"/>
                  </a:lnTo>
                  <a:cubicBezTo>
                    <a:pt x="938892" y="0"/>
                    <a:pt x="986106" y="47214"/>
                    <a:pt x="986106" y="105455"/>
                  </a:cubicBezTo>
                  <a:lnTo>
                    <a:pt x="986106" y="1284837"/>
                  </a:lnTo>
                  <a:cubicBezTo>
                    <a:pt x="986106" y="1312805"/>
                    <a:pt x="974995" y="1339628"/>
                    <a:pt x="955219" y="1359405"/>
                  </a:cubicBezTo>
                  <a:cubicBezTo>
                    <a:pt x="935442" y="1379182"/>
                    <a:pt x="908619" y="1390292"/>
                    <a:pt x="880650" y="1390292"/>
                  </a:cubicBezTo>
                  <a:lnTo>
                    <a:pt x="105455" y="1390292"/>
                  </a:lnTo>
                  <a:cubicBezTo>
                    <a:pt x="77487" y="1390292"/>
                    <a:pt x="50664" y="1379182"/>
                    <a:pt x="30887" y="1359405"/>
                  </a:cubicBezTo>
                  <a:cubicBezTo>
                    <a:pt x="11110" y="1339628"/>
                    <a:pt x="0" y="1312805"/>
                    <a:pt x="0" y="1284837"/>
                  </a:cubicBezTo>
                  <a:lnTo>
                    <a:pt x="0" y="105455"/>
                  </a:lnTo>
                  <a:cubicBezTo>
                    <a:pt x="0" y="77487"/>
                    <a:pt x="11110" y="50664"/>
                    <a:pt x="30887" y="30887"/>
                  </a:cubicBezTo>
                  <a:cubicBezTo>
                    <a:pt x="50664" y="11110"/>
                    <a:pt x="77487" y="0"/>
                    <a:pt x="105455" y="0"/>
                  </a:cubicBezTo>
                  <a:close/>
                </a:path>
              </a:pathLst>
            </a:custGeom>
            <a:solidFill>
              <a:srgbClr val="D8F501">
                <a:alpha val="20784"/>
              </a:srgbClr>
            </a:solidFill>
            <a:ln w="76200" cap="rnd">
              <a:gradFill>
                <a:gsLst>
                  <a:gs pos="0">
                    <a:srgbClr val="8C52FF">
                      <a:alpha val="21000"/>
                    </a:srgbClr>
                  </a:gs>
                  <a:gs pos="100000">
                    <a:srgbClr val="FF914D">
                      <a:alpha val="21000"/>
                    </a:srgbClr>
                  </a:gs>
                </a:gsLst>
                <a:lin ang="0"/>
              </a:gradFill>
              <a:prstDash val="dash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986106" cy="14474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135253" y="2210712"/>
            <a:ext cx="1384105" cy="138410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293003" y="2210712"/>
            <a:ext cx="1384105" cy="138410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869877" y="2210712"/>
            <a:ext cx="1384105" cy="1384105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3321737" y="2397196"/>
            <a:ext cx="1011137" cy="1011137"/>
          </a:xfrm>
          <a:custGeom>
            <a:avLst/>
            <a:gdLst/>
            <a:ahLst/>
            <a:cxnLst/>
            <a:rect r="r" b="b" t="t" l="l"/>
            <a:pathLst>
              <a:path h="1011137" w="1011137">
                <a:moveTo>
                  <a:pt x="0" y="0"/>
                </a:moveTo>
                <a:lnTo>
                  <a:pt x="1011137" y="0"/>
                </a:lnTo>
                <a:lnTo>
                  <a:pt x="1011137" y="1011137"/>
                </a:lnTo>
                <a:lnTo>
                  <a:pt x="0" y="101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605031" y="2397196"/>
            <a:ext cx="992689" cy="1018617"/>
          </a:xfrm>
          <a:custGeom>
            <a:avLst/>
            <a:gdLst/>
            <a:ahLst/>
            <a:cxnLst/>
            <a:rect r="r" b="b" t="t" l="l"/>
            <a:pathLst>
              <a:path h="1018617" w="992689">
                <a:moveTo>
                  <a:pt x="0" y="0"/>
                </a:moveTo>
                <a:lnTo>
                  <a:pt x="992689" y="0"/>
                </a:lnTo>
                <a:lnTo>
                  <a:pt x="992689" y="1018617"/>
                </a:lnTo>
                <a:lnTo>
                  <a:pt x="0" y="10186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052612" y="2484488"/>
            <a:ext cx="1018635" cy="836554"/>
          </a:xfrm>
          <a:custGeom>
            <a:avLst/>
            <a:gdLst/>
            <a:ahLst/>
            <a:cxnLst/>
            <a:rect r="r" b="b" t="t" l="l"/>
            <a:pathLst>
              <a:path h="836554" w="1018635">
                <a:moveTo>
                  <a:pt x="0" y="0"/>
                </a:moveTo>
                <a:lnTo>
                  <a:pt x="1018636" y="0"/>
                </a:lnTo>
                <a:lnTo>
                  <a:pt x="1018636" y="836554"/>
                </a:lnTo>
                <a:lnTo>
                  <a:pt x="0" y="8365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959253" y="3860207"/>
            <a:ext cx="3736106" cy="1672351"/>
            <a:chOff x="0" y="0"/>
            <a:chExt cx="4981475" cy="2229802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57150"/>
              <a:ext cx="4981475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spc="52">
                  <a:solidFill>
                    <a:srgbClr val="141E20"/>
                  </a:solidFill>
                  <a:latin typeface="Proxima Nova Bold"/>
                </a:rPr>
                <a:t>Objective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776922"/>
              <a:ext cx="4981475" cy="1452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141E20"/>
                  </a:solidFill>
                  <a:latin typeface="Proxima Nova"/>
                </a:rPr>
                <a:t>Transforming healthcare communication through innovative AI technology.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6319927" y="319086"/>
            <a:ext cx="5562898" cy="1261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  <a:spcBef>
                <a:spcPct val="0"/>
              </a:spcBef>
            </a:pPr>
            <a:r>
              <a:rPr lang="en-US" sz="6599" spc="131">
                <a:solidFill>
                  <a:srgbClr val="5E17EB"/>
                </a:solidFill>
                <a:latin typeface="Abstracted Dream"/>
              </a:rPr>
              <a:t>Project Overview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663348" y="3630628"/>
            <a:ext cx="3383873" cy="1691163"/>
            <a:chOff x="0" y="0"/>
            <a:chExt cx="645856" cy="3227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5856" cy="322780"/>
            </a:xfrm>
            <a:custGeom>
              <a:avLst/>
              <a:gdLst/>
              <a:ahLst/>
              <a:cxnLst/>
              <a:rect r="r" b="b" t="t" l="l"/>
              <a:pathLst>
                <a:path h="322780" w="645856">
                  <a:moveTo>
                    <a:pt x="215402" y="303711"/>
                  </a:moveTo>
                  <a:cubicBezTo>
                    <a:pt x="248513" y="315225"/>
                    <a:pt x="286157" y="322780"/>
                    <a:pt x="323102" y="322780"/>
                  </a:cubicBezTo>
                  <a:cubicBezTo>
                    <a:pt x="360049" y="322780"/>
                    <a:pt x="395601" y="316304"/>
                    <a:pt x="428363" y="304790"/>
                  </a:cubicBezTo>
                  <a:cubicBezTo>
                    <a:pt x="429061" y="304430"/>
                    <a:pt x="429758" y="304430"/>
                    <a:pt x="430454" y="304071"/>
                  </a:cubicBezTo>
                  <a:cubicBezTo>
                    <a:pt x="553491" y="258016"/>
                    <a:pt x="644114" y="136402"/>
                    <a:pt x="645856" y="5163"/>
                  </a:cubicBezTo>
                  <a:lnTo>
                    <a:pt x="645856" y="0"/>
                  </a:lnTo>
                  <a:lnTo>
                    <a:pt x="0" y="0"/>
                  </a:lnTo>
                  <a:lnTo>
                    <a:pt x="0" y="5159"/>
                  </a:lnTo>
                  <a:cubicBezTo>
                    <a:pt x="1743" y="137120"/>
                    <a:pt x="90971" y="258736"/>
                    <a:pt x="215402" y="30371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45856" cy="252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2746173"/>
            <a:ext cx="14614227" cy="0"/>
          </a:xfrm>
          <a:prstGeom prst="line">
            <a:avLst/>
          </a:prstGeom>
          <a:ln cap="flat" w="762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5400000">
            <a:off x="-863408" y="6955354"/>
            <a:ext cx="3421973" cy="1695156"/>
            <a:chOff x="0" y="0"/>
            <a:chExt cx="653128" cy="3235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3128" cy="323543"/>
            </a:xfrm>
            <a:custGeom>
              <a:avLst/>
              <a:gdLst/>
              <a:ahLst/>
              <a:cxnLst/>
              <a:rect r="r" b="b" t="t" l="l"/>
              <a:pathLst>
                <a:path h="323543" w="653128">
                  <a:moveTo>
                    <a:pt x="217827" y="304474"/>
                  </a:moveTo>
                  <a:cubicBezTo>
                    <a:pt x="251311" y="315987"/>
                    <a:pt x="289378" y="323543"/>
                    <a:pt x="326740" y="323543"/>
                  </a:cubicBezTo>
                  <a:cubicBezTo>
                    <a:pt x="364103" y="323543"/>
                    <a:pt x="400055" y="317066"/>
                    <a:pt x="433186" y="305552"/>
                  </a:cubicBezTo>
                  <a:cubicBezTo>
                    <a:pt x="433892" y="305192"/>
                    <a:pt x="434596" y="305192"/>
                    <a:pt x="435301" y="304833"/>
                  </a:cubicBezTo>
                  <a:cubicBezTo>
                    <a:pt x="559723" y="258778"/>
                    <a:pt x="651366" y="137164"/>
                    <a:pt x="653128" y="5908"/>
                  </a:cubicBezTo>
                  <a:lnTo>
                    <a:pt x="653128" y="0"/>
                  </a:lnTo>
                  <a:lnTo>
                    <a:pt x="0" y="0"/>
                  </a:lnTo>
                  <a:lnTo>
                    <a:pt x="0" y="5904"/>
                  </a:lnTo>
                  <a:cubicBezTo>
                    <a:pt x="1762" y="137883"/>
                    <a:pt x="91995" y="259498"/>
                    <a:pt x="217827" y="304474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653128" cy="253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2640411" y="9426527"/>
            <a:ext cx="14495772" cy="49292"/>
          </a:xfrm>
          <a:prstGeom prst="line">
            <a:avLst/>
          </a:prstGeom>
          <a:ln cap="flat" w="762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2720636" y="6130046"/>
            <a:ext cx="12922291" cy="0"/>
          </a:xfrm>
          <a:prstGeom prst="line">
            <a:avLst/>
          </a:prstGeom>
          <a:ln cap="flat" w="762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066800" y="2784273"/>
            <a:ext cx="0" cy="830763"/>
          </a:xfrm>
          <a:prstGeom prst="line">
            <a:avLst/>
          </a:prstGeom>
          <a:ln cap="flat" w="762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oval" len="lg" w="lg"/>
          </a:ln>
        </p:spPr>
      </p:sp>
      <p:sp>
        <p:nvSpPr>
          <p:cNvPr name="AutoShape 12" id="12"/>
          <p:cNvSpPr/>
          <p:nvPr/>
        </p:nvSpPr>
        <p:spPr>
          <a:xfrm>
            <a:off x="3632633" y="2746173"/>
            <a:ext cx="0" cy="830763"/>
          </a:xfrm>
          <a:prstGeom prst="line">
            <a:avLst/>
          </a:prstGeom>
          <a:ln cap="flat" w="762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oval" len="lg" w="lg"/>
          </a:ln>
        </p:spPr>
      </p:sp>
      <p:sp>
        <p:nvSpPr>
          <p:cNvPr name="AutoShape 13" id="13"/>
          <p:cNvSpPr/>
          <p:nvPr/>
        </p:nvSpPr>
        <p:spPr>
          <a:xfrm>
            <a:off x="6339684" y="2746173"/>
            <a:ext cx="0" cy="830763"/>
          </a:xfrm>
          <a:prstGeom prst="line">
            <a:avLst/>
          </a:prstGeom>
          <a:ln cap="flat" w="762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oval" len="lg" w="lg"/>
          </a:ln>
        </p:spPr>
      </p:sp>
      <p:sp>
        <p:nvSpPr>
          <p:cNvPr name="AutoShape 14" id="14"/>
          <p:cNvSpPr/>
          <p:nvPr/>
        </p:nvSpPr>
        <p:spPr>
          <a:xfrm>
            <a:off x="9063138" y="2784273"/>
            <a:ext cx="0" cy="830763"/>
          </a:xfrm>
          <a:prstGeom prst="line">
            <a:avLst/>
          </a:prstGeom>
          <a:ln cap="flat" w="762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oval" len="lg" w="lg"/>
          </a:ln>
        </p:spPr>
      </p:sp>
      <p:sp>
        <p:nvSpPr>
          <p:cNvPr name="AutoShape 15" id="15"/>
          <p:cNvSpPr/>
          <p:nvPr/>
        </p:nvSpPr>
        <p:spPr>
          <a:xfrm>
            <a:off x="11948316" y="2746173"/>
            <a:ext cx="0" cy="830763"/>
          </a:xfrm>
          <a:prstGeom prst="line">
            <a:avLst/>
          </a:prstGeom>
          <a:ln cap="flat" w="762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oval" len="lg" w="lg"/>
          </a:ln>
        </p:spPr>
      </p:sp>
      <p:sp>
        <p:nvSpPr>
          <p:cNvPr name="AutoShape 16" id="16"/>
          <p:cNvSpPr/>
          <p:nvPr/>
        </p:nvSpPr>
        <p:spPr>
          <a:xfrm>
            <a:off x="14980978" y="2746173"/>
            <a:ext cx="0" cy="830763"/>
          </a:xfrm>
          <a:prstGeom prst="line">
            <a:avLst/>
          </a:prstGeom>
          <a:ln cap="flat" w="762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oval" len="lg" w="lg"/>
          </a:ln>
        </p:spPr>
      </p:sp>
      <p:sp>
        <p:nvSpPr>
          <p:cNvPr name="AutoShape 17" id="17"/>
          <p:cNvSpPr/>
          <p:nvPr/>
        </p:nvSpPr>
        <p:spPr>
          <a:xfrm>
            <a:off x="2678381" y="6091946"/>
            <a:ext cx="0" cy="830763"/>
          </a:xfrm>
          <a:prstGeom prst="line">
            <a:avLst/>
          </a:prstGeom>
          <a:ln cap="flat" w="762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oval" len="lg" w="lg"/>
          </a:ln>
        </p:spPr>
      </p:sp>
      <p:grpSp>
        <p:nvGrpSpPr>
          <p:cNvPr name="Group 18" id="18"/>
          <p:cNvGrpSpPr/>
          <p:nvPr/>
        </p:nvGrpSpPr>
        <p:grpSpPr>
          <a:xfrm rot="0">
            <a:off x="-506681" y="3790579"/>
            <a:ext cx="3146962" cy="969010"/>
            <a:chOff x="0" y="0"/>
            <a:chExt cx="4195949" cy="1292013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5E17EB"/>
                  </a:solidFill>
                  <a:latin typeface="Aileron"/>
                </a:rPr>
                <a:t>1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00523"/>
              <a:ext cx="4195949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CB6CE6"/>
                  </a:solidFill>
                  <a:latin typeface="Aileron"/>
                </a:rPr>
                <a:t>Create Project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255837" y="3717396"/>
            <a:ext cx="2753592" cy="1378585"/>
            <a:chOff x="0" y="0"/>
            <a:chExt cx="3671456" cy="1838113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28575"/>
              <a:ext cx="3671456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5E17EB"/>
                  </a:solidFill>
                  <a:latin typeface="Aileron"/>
                </a:rPr>
                <a:t>2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00523"/>
              <a:ext cx="3671456" cy="1037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CB6CE6"/>
                  </a:solidFill>
                  <a:latin typeface="Aileron"/>
                </a:rPr>
                <a:t>Understand Intents and Entities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077605" y="3717396"/>
            <a:ext cx="2600357" cy="1378585"/>
            <a:chOff x="0" y="0"/>
            <a:chExt cx="3467143" cy="1838113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28575"/>
              <a:ext cx="3467143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5E17EB"/>
                  </a:solidFill>
                  <a:latin typeface="Aileron"/>
                </a:rPr>
                <a:t>3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800523"/>
              <a:ext cx="3467143" cy="1037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CB6CE6"/>
                  </a:solidFill>
                  <a:latin typeface="Aileron"/>
                </a:rPr>
                <a:t>Define Health Intents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06403" y="3790579"/>
            <a:ext cx="2313469" cy="969010"/>
            <a:chOff x="0" y="0"/>
            <a:chExt cx="3084626" cy="1292013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28575"/>
              <a:ext cx="3084626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5E17EB"/>
                  </a:solidFill>
                  <a:latin typeface="Aileron"/>
                </a:rPr>
                <a:t>4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800523"/>
              <a:ext cx="3084626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CB6CE6"/>
                  </a:solidFill>
                  <a:latin typeface="Aileron"/>
                </a:rPr>
                <a:t>Add Expressions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621877" y="3790579"/>
            <a:ext cx="2576678" cy="969010"/>
            <a:chOff x="0" y="0"/>
            <a:chExt cx="3435570" cy="1292013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28575"/>
              <a:ext cx="3435570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5E17EB"/>
                  </a:solidFill>
                  <a:latin typeface="Aileron"/>
                </a:rPr>
                <a:t>5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800523"/>
              <a:ext cx="3435570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CB6CE6"/>
                  </a:solidFill>
                  <a:latin typeface="Aileron"/>
                </a:rPr>
                <a:t>Train Your Chatbot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407497" y="3790579"/>
            <a:ext cx="3146962" cy="969010"/>
            <a:chOff x="0" y="0"/>
            <a:chExt cx="4195949" cy="1292013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28575"/>
              <a:ext cx="419594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5E17EB"/>
                  </a:solidFill>
                  <a:latin typeface="Aileron"/>
                </a:rPr>
                <a:t>6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800523"/>
              <a:ext cx="4195949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CB6CE6"/>
                  </a:solidFill>
                  <a:latin typeface="Aileron"/>
                </a:rPr>
                <a:t>Create Skills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616126" y="7065584"/>
            <a:ext cx="2159931" cy="1378585"/>
            <a:chOff x="0" y="0"/>
            <a:chExt cx="2879908" cy="1838113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-28575"/>
              <a:ext cx="2879908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5E17EB"/>
                  </a:solidFill>
                  <a:latin typeface="Aileron"/>
                </a:rPr>
                <a:t>7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800523"/>
              <a:ext cx="2879908" cy="1037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CB6CE6"/>
                  </a:solidFill>
                  <a:latin typeface="Aileron"/>
                </a:rPr>
                <a:t>Test Your Chatbot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985938" y="50217"/>
            <a:ext cx="16230600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9"/>
              </a:lnSpc>
            </a:pPr>
            <a:r>
              <a:rPr lang="en-US" sz="6599">
                <a:solidFill>
                  <a:srgbClr val="5E17EB"/>
                </a:solidFill>
                <a:latin typeface="Abstracted Dream"/>
              </a:rPr>
              <a:t>Actions Taken</a:t>
            </a:r>
          </a:p>
        </p:txBody>
      </p:sp>
      <p:sp>
        <p:nvSpPr>
          <p:cNvPr name="AutoShape 40" id="40"/>
          <p:cNvSpPr/>
          <p:nvPr/>
        </p:nvSpPr>
        <p:spPr>
          <a:xfrm>
            <a:off x="15508767" y="2784273"/>
            <a:ext cx="1000936" cy="0"/>
          </a:xfrm>
          <a:prstGeom prst="line">
            <a:avLst/>
          </a:prstGeom>
          <a:ln cap="flat" w="762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15642927" y="6130046"/>
            <a:ext cx="1000936" cy="0"/>
          </a:xfrm>
          <a:prstGeom prst="line">
            <a:avLst/>
          </a:prstGeom>
          <a:ln cap="flat" w="762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639345" y="6130046"/>
            <a:ext cx="1081291" cy="0"/>
          </a:xfrm>
          <a:prstGeom prst="line">
            <a:avLst/>
          </a:prstGeom>
          <a:ln cap="flat" w="762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>
            <a:off x="1695156" y="9464627"/>
            <a:ext cx="1000936" cy="0"/>
          </a:xfrm>
          <a:prstGeom prst="line">
            <a:avLst/>
          </a:prstGeom>
          <a:ln cap="flat" w="762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>
            <a:off x="5115705" y="6130046"/>
            <a:ext cx="0" cy="830763"/>
          </a:xfrm>
          <a:prstGeom prst="line">
            <a:avLst/>
          </a:prstGeom>
          <a:ln cap="flat" w="762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oval" len="lg" w="lg"/>
          </a:ln>
        </p:spPr>
      </p:sp>
      <p:sp>
        <p:nvSpPr>
          <p:cNvPr name="AutoShape 45" id="45"/>
          <p:cNvSpPr/>
          <p:nvPr/>
        </p:nvSpPr>
        <p:spPr>
          <a:xfrm>
            <a:off x="7868303" y="6091946"/>
            <a:ext cx="0" cy="830763"/>
          </a:xfrm>
          <a:prstGeom prst="line">
            <a:avLst/>
          </a:prstGeom>
          <a:ln cap="flat" w="762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oval" len="lg" w="lg"/>
          </a:ln>
        </p:spPr>
      </p:sp>
      <p:sp>
        <p:nvSpPr>
          <p:cNvPr name="AutoShape 46" id="46"/>
          <p:cNvSpPr/>
          <p:nvPr/>
        </p:nvSpPr>
        <p:spPr>
          <a:xfrm>
            <a:off x="10621877" y="6091946"/>
            <a:ext cx="0" cy="830763"/>
          </a:xfrm>
          <a:prstGeom prst="line">
            <a:avLst/>
          </a:prstGeom>
          <a:ln cap="flat" w="762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oval" len="lg" w="lg"/>
          </a:ln>
        </p:spPr>
      </p:sp>
      <p:sp>
        <p:nvSpPr>
          <p:cNvPr name="AutoShape 47" id="47"/>
          <p:cNvSpPr/>
          <p:nvPr/>
        </p:nvSpPr>
        <p:spPr>
          <a:xfrm>
            <a:off x="13160455" y="6091946"/>
            <a:ext cx="0" cy="830763"/>
          </a:xfrm>
          <a:prstGeom prst="line">
            <a:avLst/>
          </a:prstGeom>
          <a:ln cap="flat" w="762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oval" len="lg" w="lg"/>
          </a:ln>
        </p:spPr>
      </p:sp>
      <p:sp>
        <p:nvSpPr>
          <p:cNvPr name="AutoShape 48" id="48"/>
          <p:cNvSpPr/>
          <p:nvPr/>
        </p:nvSpPr>
        <p:spPr>
          <a:xfrm>
            <a:off x="15681027" y="6130046"/>
            <a:ext cx="0" cy="830763"/>
          </a:xfrm>
          <a:prstGeom prst="line">
            <a:avLst/>
          </a:prstGeom>
          <a:ln cap="flat" w="762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oval" len="lg" w="lg"/>
          </a:ln>
        </p:spPr>
      </p:sp>
      <p:grpSp>
        <p:nvGrpSpPr>
          <p:cNvPr name="Group 49" id="49"/>
          <p:cNvGrpSpPr/>
          <p:nvPr/>
        </p:nvGrpSpPr>
        <p:grpSpPr>
          <a:xfrm rot="0">
            <a:off x="4035740" y="7113640"/>
            <a:ext cx="2159931" cy="1378585"/>
            <a:chOff x="0" y="0"/>
            <a:chExt cx="2879908" cy="1838113"/>
          </a:xfrm>
        </p:grpSpPr>
        <p:sp>
          <p:nvSpPr>
            <p:cNvPr name="TextBox 50" id="50"/>
            <p:cNvSpPr txBox="true"/>
            <p:nvPr/>
          </p:nvSpPr>
          <p:spPr>
            <a:xfrm rot="0">
              <a:off x="0" y="-28575"/>
              <a:ext cx="2879908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5E17EB"/>
                  </a:solidFill>
                  <a:latin typeface="Aileron"/>
                </a:rPr>
                <a:t>8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0" y="800523"/>
              <a:ext cx="2879908" cy="1037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CB6CE6"/>
                  </a:solidFill>
                  <a:latin typeface="Aileron"/>
                </a:rPr>
                <a:t>Implement Dialog Flow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4562962" y="7113640"/>
            <a:ext cx="2159931" cy="1378585"/>
            <a:chOff x="0" y="0"/>
            <a:chExt cx="2879908" cy="1838113"/>
          </a:xfrm>
        </p:grpSpPr>
        <p:sp>
          <p:nvSpPr>
            <p:cNvPr name="TextBox 53" id="53"/>
            <p:cNvSpPr txBox="true"/>
            <p:nvPr/>
          </p:nvSpPr>
          <p:spPr>
            <a:xfrm rot="0">
              <a:off x="0" y="-28575"/>
              <a:ext cx="2879908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5E17EB"/>
                  </a:solidFill>
                  <a:latin typeface="Aileron"/>
                </a:rPr>
                <a:t>12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0" y="800523"/>
              <a:ext cx="2879908" cy="1037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CB6CE6"/>
                  </a:solidFill>
                  <a:latin typeface="Aileron"/>
                </a:rPr>
                <a:t>Deploy Your Healthbot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2118589" y="7113640"/>
            <a:ext cx="2159931" cy="969010"/>
            <a:chOff x="0" y="0"/>
            <a:chExt cx="2879908" cy="1292013"/>
          </a:xfrm>
        </p:grpSpPr>
        <p:sp>
          <p:nvSpPr>
            <p:cNvPr name="TextBox 56" id="56"/>
            <p:cNvSpPr txBox="true"/>
            <p:nvPr/>
          </p:nvSpPr>
          <p:spPr>
            <a:xfrm rot="0">
              <a:off x="0" y="-28575"/>
              <a:ext cx="2879908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5E17EB"/>
                  </a:solidFill>
                  <a:latin typeface="Aileron"/>
                </a:rPr>
                <a:t>11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0" y="800523"/>
              <a:ext cx="2879908" cy="491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CB6CE6"/>
                  </a:solidFill>
                  <a:latin typeface="Aileron"/>
                </a:rPr>
                <a:t>Test Again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9541912" y="7113640"/>
            <a:ext cx="2159931" cy="1788160"/>
            <a:chOff x="0" y="0"/>
            <a:chExt cx="2879908" cy="2384213"/>
          </a:xfrm>
        </p:grpSpPr>
        <p:sp>
          <p:nvSpPr>
            <p:cNvPr name="TextBox 59" id="59"/>
            <p:cNvSpPr txBox="true"/>
            <p:nvPr/>
          </p:nvSpPr>
          <p:spPr>
            <a:xfrm rot="0">
              <a:off x="0" y="-28575"/>
              <a:ext cx="2879908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5E17EB"/>
                  </a:solidFill>
                  <a:latin typeface="Aileron"/>
                </a:rPr>
                <a:t>10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0" y="800523"/>
              <a:ext cx="2879908" cy="1583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CB6CE6"/>
                  </a:solidFill>
                  <a:latin typeface="Aileron"/>
                </a:rPr>
                <a:t>Implement Advanced Features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6886352" y="7113640"/>
            <a:ext cx="2159931" cy="1378585"/>
            <a:chOff x="0" y="0"/>
            <a:chExt cx="2879908" cy="1838113"/>
          </a:xfrm>
        </p:grpSpPr>
        <p:sp>
          <p:nvSpPr>
            <p:cNvPr name="TextBox 62" id="62"/>
            <p:cNvSpPr txBox="true"/>
            <p:nvPr/>
          </p:nvSpPr>
          <p:spPr>
            <a:xfrm rot="0">
              <a:off x="0" y="-28575"/>
              <a:ext cx="2879908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160">
                  <a:solidFill>
                    <a:srgbClr val="5E17EB"/>
                  </a:solidFill>
                  <a:latin typeface="Aileron"/>
                </a:rPr>
                <a:t>9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0" y="800523"/>
              <a:ext cx="2879908" cy="1037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 spc="65">
                  <a:solidFill>
                    <a:srgbClr val="CB6CE6"/>
                  </a:solidFill>
                  <a:latin typeface="Aileron"/>
                </a:rPr>
                <a:t>Monitor and Optimize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709107"/>
            <a:ext cx="19006881" cy="16739350"/>
          </a:xfrm>
          <a:custGeom>
            <a:avLst/>
            <a:gdLst/>
            <a:ahLst/>
            <a:cxnLst/>
            <a:rect r="r" b="b" t="t" l="l"/>
            <a:pathLst>
              <a:path h="16739350" w="19006881">
                <a:moveTo>
                  <a:pt x="0" y="0"/>
                </a:moveTo>
                <a:lnTo>
                  <a:pt x="19006881" y="0"/>
                </a:lnTo>
                <a:lnTo>
                  <a:pt x="19006881" y="16739350"/>
                </a:lnTo>
                <a:lnTo>
                  <a:pt x="0" y="16739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8630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0894">
            <a:off x="6402685" y="1614996"/>
            <a:ext cx="2224042" cy="1911286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20894">
            <a:off x="16414" y="-123654"/>
            <a:ext cx="18288000" cy="233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5"/>
              </a:lnSpc>
            </a:pPr>
            <a:r>
              <a:rPr lang="en-US" sz="6339">
                <a:solidFill>
                  <a:srgbClr val="3B168A"/>
                </a:solidFill>
                <a:latin typeface="Abstracted Dream"/>
              </a:rPr>
              <a:t>Integration with SAP</a:t>
            </a:r>
          </a:p>
          <a:p>
            <a:pPr algn="ctr">
              <a:lnSpc>
                <a:spcPts val="8875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6780918" y="4246833"/>
            <a:ext cx="2224042" cy="1911286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009019" y="2316512"/>
            <a:ext cx="2224042" cy="1911286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83326" y="5560318"/>
            <a:ext cx="2224042" cy="1911286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9484390" y="1824010"/>
            <a:ext cx="0" cy="7360920"/>
          </a:xfrm>
          <a:prstGeom prst="line">
            <a:avLst/>
          </a:prstGeom>
          <a:ln cap="flat" w="381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ysDash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9483870" y="6515960"/>
            <a:ext cx="899456" cy="0"/>
          </a:xfrm>
          <a:prstGeom prst="line">
            <a:avLst/>
          </a:prstGeom>
          <a:ln cap="flat" w="381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V="true">
            <a:off x="9503943" y="3291198"/>
            <a:ext cx="1524218" cy="40199"/>
          </a:xfrm>
          <a:prstGeom prst="line">
            <a:avLst/>
          </a:prstGeom>
          <a:ln cap="flat" w="381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9004960" y="5202476"/>
            <a:ext cx="478673" cy="19044"/>
          </a:xfrm>
          <a:prstGeom prst="line">
            <a:avLst/>
          </a:prstGeom>
          <a:ln cap="flat" w="381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triangle" len="med" w="lg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589730" y="1883810"/>
            <a:ext cx="1849952" cy="1447587"/>
          </a:xfrm>
          <a:custGeom>
            <a:avLst/>
            <a:gdLst/>
            <a:ahLst/>
            <a:cxnLst/>
            <a:rect r="r" b="b" t="t" l="l"/>
            <a:pathLst>
              <a:path h="1447587" w="1849952">
                <a:moveTo>
                  <a:pt x="0" y="0"/>
                </a:moveTo>
                <a:lnTo>
                  <a:pt x="1849952" y="0"/>
                </a:lnTo>
                <a:lnTo>
                  <a:pt x="1849952" y="1447587"/>
                </a:lnTo>
                <a:lnTo>
                  <a:pt x="0" y="14475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038270" y="4603019"/>
            <a:ext cx="1760571" cy="1225798"/>
          </a:xfrm>
          <a:custGeom>
            <a:avLst/>
            <a:gdLst/>
            <a:ahLst/>
            <a:cxnLst/>
            <a:rect r="r" b="b" t="t" l="l"/>
            <a:pathLst>
              <a:path h="1225798" w="1760571">
                <a:moveTo>
                  <a:pt x="0" y="0"/>
                </a:moveTo>
                <a:lnTo>
                  <a:pt x="1760571" y="0"/>
                </a:lnTo>
                <a:lnTo>
                  <a:pt x="1760571" y="1225798"/>
                </a:lnTo>
                <a:lnTo>
                  <a:pt x="0" y="1225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390612" y="2570639"/>
            <a:ext cx="1399524" cy="1403032"/>
          </a:xfrm>
          <a:custGeom>
            <a:avLst/>
            <a:gdLst/>
            <a:ahLst/>
            <a:cxnLst/>
            <a:rect r="r" b="b" t="t" l="l"/>
            <a:pathLst>
              <a:path h="1403032" w="1399524">
                <a:moveTo>
                  <a:pt x="0" y="0"/>
                </a:moveTo>
                <a:lnTo>
                  <a:pt x="1399525" y="0"/>
                </a:lnTo>
                <a:lnTo>
                  <a:pt x="1399525" y="1403032"/>
                </a:lnTo>
                <a:lnTo>
                  <a:pt x="0" y="14030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648326" y="5673175"/>
            <a:ext cx="1694041" cy="1685571"/>
          </a:xfrm>
          <a:custGeom>
            <a:avLst/>
            <a:gdLst/>
            <a:ahLst/>
            <a:cxnLst/>
            <a:rect r="r" b="b" t="t" l="l"/>
            <a:pathLst>
              <a:path h="1685571" w="1694041">
                <a:moveTo>
                  <a:pt x="0" y="0"/>
                </a:moveTo>
                <a:lnTo>
                  <a:pt x="1694042" y="0"/>
                </a:lnTo>
                <a:lnTo>
                  <a:pt x="1694042" y="1685571"/>
                </a:lnTo>
                <a:lnTo>
                  <a:pt x="0" y="16855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229180" y="1375700"/>
            <a:ext cx="311928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52">
                <a:solidFill>
                  <a:srgbClr val="3B168A"/>
                </a:solidFill>
                <a:latin typeface="Proxima Nova Bold"/>
              </a:rPr>
              <a:t>Integration Process: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21138" y="1970722"/>
            <a:ext cx="4535372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42">
                <a:solidFill>
                  <a:srgbClr val="3B168A"/>
                </a:solidFill>
                <a:latin typeface="Proxima Nova"/>
              </a:rPr>
              <a:t>Successfu</a:t>
            </a:r>
            <a:r>
              <a:rPr lang="en-US" sz="2100" spc="42">
                <a:solidFill>
                  <a:srgbClr val="3B168A"/>
                </a:solidFill>
                <a:latin typeface="Proxima Nova"/>
              </a:rPr>
              <a:t>lly created a dedicated website for the healthbot.</a:t>
            </a:r>
          </a:p>
          <a:p>
            <a:pPr algn="ctr">
              <a:lnSpc>
                <a:spcPts val="2940"/>
              </a:lnSpc>
            </a:pPr>
            <a:r>
              <a:rPr lang="en-US" sz="2100" spc="42">
                <a:solidFill>
                  <a:srgbClr val="3B168A"/>
                </a:solidFill>
                <a:latin typeface="Proxima Nova"/>
              </a:rPr>
              <a:t>Seamlessly integrated the healthbot with SAP systems to enhance data accessibility.</a:t>
            </a:r>
          </a:p>
          <a:p>
            <a:pPr algn="ctr">
              <a:lnSpc>
                <a:spcPts val="2940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3834505" y="2259362"/>
            <a:ext cx="277757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52">
                <a:solidFill>
                  <a:srgbClr val="3B168A"/>
                </a:solidFill>
                <a:latin typeface="Proxima Nova Bold"/>
              </a:rPr>
              <a:t>Website Creation: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61636" y="2789576"/>
            <a:ext cx="4260200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3B168A"/>
                </a:solidFill>
                <a:latin typeface="Proxima Nova"/>
              </a:rPr>
              <a:t>Developed a user-friendly website as a platform for the healthbot.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3B168A"/>
                </a:solidFill>
                <a:latin typeface="Proxima Nova"/>
              </a:rPr>
              <a:t>Designed an intuitive interface for easy navigation and engagement.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66250" y="4431982"/>
            <a:ext cx="344514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52">
                <a:solidFill>
                  <a:srgbClr val="3B168A"/>
                </a:solidFill>
                <a:latin typeface="Proxima Nova Bold"/>
              </a:rPr>
              <a:t>Key Integration Steps: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39378" y="5145341"/>
            <a:ext cx="6498891" cy="444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3B168A"/>
                </a:solidFill>
                <a:latin typeface="Proxima Nova Bold"/>
              </a:rPr>
              <a:t>Website Development</a:t>
            </a:r>
            <a:r>
              <a:rPr lang="en-US" sz="2100" spc="42">
                <a:solidFill>
                  <a:srgbClr val="3B168A"/>
                </a:solidFill>
                <a:latin typeface="Proxima Nova"/>
              </a:rPr>
              <a:t>: Created a custom website tailored to the healthbot's functionalities.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3B168A"/>
                </a:solidFill>
                <a:latin typeface="Proxima Nova"/>
              </a:rPr>
              <a:t>Ensured the website serves as an efficient and accessible interface for users.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3B168A"/>
                </a:solidFill>
                <a:latin typeface="Proxima Nova Bold"/>
              </a:rPr>
              <a:t>SAP Integration:</a:t>
            </a:r>
            <a:r>
              <a:rPr lang="en-US" sz="2100" spc="42">
                <a:solidFill>
                  <a:srgbClr val="3B168A"/>
                </a:solidFill>
                <a:latin typeface="Proxima Nova"/>
              </a:rPr>
              <a:t> Established a robust connection between the healthbot website and SAP systems.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3B168A"/>
                </a:solidFill>
                <a:latin typeface="Proxima Nova"/>
              </a:rPr>
              <a:t>Implemented API integration for real-time data exchange.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3B168A"/>
                </a:solidFill>
                <a:latin typeface="Proxima Nova Bold"/>
              </a:rPr>
              <a:t>User Access:</a:t>
            </a:r>
            <a:r>
              <a:rPr lang="en-US" sz="2100" spc="42">
                <a:solidFill>
                  <a:srgbClr val="3B168A"/>
                </a:solidFill>
                <a:latin typeface="Proxima Nova"/>
              </a:rPr>
              <a:t> Enabled users to interact with the healthbot seamlessly through the integrated website.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3B168A"/>
                </a:solidFill>
                <a:latin typeface="Proxima Nova"/>
              </a:rPr>
              <a:t>Provided secure access to SAP data through the website interface.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97893" y="5447320"/>
            <a:ext cx="403458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52">
                <a:solidFill>
                  <a:srgbClr val="3B168A"/>
                </a:solidFill>
                <a:latin typeface="Proxima Nova Bold"/>
              </a:rPr>
              <a:t>Continuous Improvement: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790137" y="6000944"/>
            <a:ext cx="4559643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3B168A"/>
                </a:solidFill>
                <a:latin typeface="Proxima Nova"/>
              </a:rPr>
              <a:t>Plan for ongoing enhancements to the website and SAP integration.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3B168A"/>
                </a:solidFill>
                <a:latin typeface="Proxima Nova"/>
              </a:rPr>
              <a:t>Explore opportunities to optimize data flow and user experience.</a:t>
            </a:r>
          </a:p>
        </p:txBody>
      </p:sp>
      <p:sp>
        <p:nvSpPr>
          <p:cNvPr name="AutoShape 32" id="32"/>
          <p:cNvSpPr/>
          <p:nvPr/>
        </p:nvSpPr>
        <p:spPr>
          <a:xfrm flipH="true">
            <a:off x="8555232" y="2551589"/>
            <a:ext cx="899456" cy="0"/>
          </a:xfrm>
          <a:prstGeom prst="line">
            <a:avLst/>
          </a:prstGeom>
          <a:ln cap="flat" w="381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8398" y="-45112"/>
            <a:ext cx="21532506" cy="10705963"/>
          </a:xfrm>
          <a:custGeom>
            <a:avLst/>
            <a:gdLst/>
            <a:ahLst/>
            <a:cxnLst/>
            <a:rect r="r" b="b" t="t" l="l"/>
            <a:pathLst>
              <a:path h="10705963" w="21532506">
                <a:moveTo>
                  <a:pt x="0" y="0"/>
                </a:moveTo>
                <a:lnTo>
                  <a:pt x="21532506" y="0"/>
                </a:lnTo>
                <a:lnTo>
                  <a:pt x="21532506" y="10705962"/>
                </a:lnTo>
                <a:lnTo>
                  <a:pt x="0" y="1070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57" t="-35562" r="-65391" b="-2402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76186" y="-1619986"/>
            <a:ext cx="13335628" cy="15002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580"/>
              </a:lnSpc>
            </a:pPr>
            <a:r>
              <a:rPr lang="en-US" sz="105073">
                <a:solidFill>
                  <a:srgbClr val="D1E2E4"/>
                </a:solidFill>
                <a:latin typeface="Proxima Nova Condensed Bold"/>
              </a:rPr>
              <a:t>AI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7237" y="0"/>
            <a:ext cx="18213527" cy="10287000"/>
          </a:xfrm>
          <a:custGeom>
            <a:avLst/>
            <a:gdLst/>
            <a:ahLst/>
            <a:cxnLst/>
            <a:rect r="r" b="b" t="t" l="l"/>
            <a:pathLst>
              <a:path h="10287000" w="18213527">
                <a:moveTo>
                  <a:pt x="0" y="0"/>
                </a:moveTo>
                <a:lnTo>
                  <a:pt x="18213526" y="0"/>
                </a:lnTo>
                <a:lnTo>
                  <a:pt x="182135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15797" y="4227834"/>
            <a:ext cx="12856407" cy="172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9"/>
              </a:lnSpc>
            </a:pPr>
            <a:r>
              <a:rPr lang="en-US" sz="10699" spc="320">
                <a:solidFill>
                  <a:srgbClr val="3B168A"/>
                </a:solidFill>
                <a:latin typeface="Abstracted Dream"/>
              </a:rPr>
              <a:t>DEMONSTRATION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1510" y="-5604550"/>
            <a:ext cx="19171019" cy="16883906"/>
          </a:xfrm>
          <a:custGeom>
            <a:avLst/>
            <a:gdLst/>
            <a:ahLst/>
            <a:cxnLst/>
            <a:rect r="r" b="b" t="t" l="l"/>
            <a:pathLst>
              <a:path h="16883906" w="19171019">
                <a:moveTo>
                  <a:pt x="0" y="0"/>
                </a:moveTo>
                <a:lnTo>
                  <a:pt x="19171020" y="0"/>
                </a:lnTo>
                <a:lnTo>
                  <a:pt x="19171020" y="16883906"/>
                </a:lnTo>
                <a:lnTo>
                  <a:pt x="0" y="16883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8630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5705" y="1845729"/>
            <a:ext cx="5082095" cy="508209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79700" y="5143500"/>
            <a:ext cx="4908300" cy="5082095"/>
            <a:chOff x="0" y="0"/>
            <a:chExt cx="812800" cy="8415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41580"/>
            </a:xfrm>
            <a:custGeom>
              <a:avLst/>
              <a:gdLst/>
              <a:ahLst/>
              <a:cxnLst/>
              <a:rect r="r" b="b" t="t" l="l"/>
              <a:pathLst>
                <a:path h="841580" w="812800">
                  <a:moveTo>
                    <a:pt x="406400" y="0"/>
                  </a:moveTo>
                  <a:cubicBezTo>
                    <a:pt x="181951" y="0"/>
                    <a:pt x="0" y="188394"/>
                    <a:pt x="0" y="420790"/>
                  </a:cubicBezTo>
                  <a:cubicBezTo>
                    <a:pt x="0" y="653186"/>
                    <a:pt x="181951" y="841580"/>
                    <a:pt x="406400" y="841580"/>
                  </a:cubicBezTo>
                  <a:cubicBezTo>
                    <a:pt x="630849" y="841580"/>
                    <a:pt x="812800" y="653186"/>
                    <a:pt x="812800" y="420790"/>
                  </a:cubicBezTo>
                  <a:cubicBezTo>
                    <a:pt x="812800" y="188394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1748"/>
              <a:ext cx="660400" cy="740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962212" y="5143500"/>
            <a:ext cx="4945007" cy="494500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64181" y="2108937"/>
            <a:ext cx="4555679" cy="455567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231854"/>
            <a:ext cx="16230600" cy="22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5E17EB"/>
                </a:solidFill>
                <a:latin typeface="Abstracted Dream"/>
              </a:rPr>
              <a:t>Expressions and Actions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2837403"/>
            <a:ext cx="3736106" cy="3158251"/>
            <a:chOff x="0" y="0"/>
            <a:chExt cx="4981475" cy="421100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4981475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spc="52">
                  <a:solidFill>
                    <a:srgbClr val="CB6CE6"/>
                  </a:solidFill>
                  <a:latin typeface="Proxima Nova Bold"/>
                </a:rPr>
                <a:t>User Expressions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76922"/>
              <a:ext cx="4981475" cy="3434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3B168A"/>
                  </a:solidFill>
                  <a:latin typeface="Proxima Nova"/>
                </a:rPr>
                <a:t>Implemented expressions to handle a variety of user queries and commands.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3B168A"/>
                  </a:solidFill>
                  <a:latin typeface="Proxima Nova"/>
                </a:rPr>
                <a:t>Included natural language understanding to enhance user-bot interactions.</a:t>
              </a:r>
            </a:p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66786" y="3023141"/>
            <a:ext cx="3950469" cy="2786776"/>
            <a:chOff x="0" y="0"/>
            <a:chExt cx="5267292" cy="3715702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57150"/>
              <a:ext cx="5267292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spc="52">
                  <a:solidFill>
                    <a:srgbClr val="CB6CE6"/>
                  </a:solidFill>
                  <a:latin typeface="Proxima Nova Bold"/>
                </a:rPr>
                <a:t>Sample Expressions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776922"/>
              <a:ext cx="5267292" cy="2938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3B168A"/>
                  </a:solidFill>
                  <a:latin typeface="Proxima Nova"/>
                </a:rPr>
                <a:t>"What are the symptoms of flu?"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3B168A"/>
                  </a:solidFill>
                  <a:latin typeface="Proxima Nova"/>
                </a:rPr>
                <a:t>"Schedule an appointment with Dr. Smith."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3B168A"/>
                  </a:solidFill>
                  <a:latin typeface="Proxima Nova"/>
                </a:rPr>
                <a:t>"Provide dietary advice for diabetes."</a:t>
              </a:r>
            </a:p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566663" y="6105422"/>
            <a:ext cx="3736106" cy="3158251"/>
            <a:chOff x="0" y="0"/>
            <a:chExt cx="4981475" cy="4211002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57150"/>
              <a:ext cx="4981475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spc="52">
                  <a:solidFill>
                    <a:srgbClr val="CB6CE6"/>
                  </a:solidFill>
                  <a:latin typeface="Proxima Nova Bold"/>
                </a:rPr>
                <a:t>Actions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776922"/>
              <a:ext cx="4981475" cy="3434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3B168A"/>
                  </a:solidFill>
                  <a:latin typeface="Proxima Nova"/>
                </a:rPr>
                <a:t>Configured actions to execute specific tasks based on user requests.</a:t>
              </a:r>
            </a:p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3B168A"/>
                  </a:solidFill>
                  <a:latin typeface="Proxima Nova"/>
                </a:rPr>
                <a:t>i</a:t>
              </a:r>
              <a:r>
                <a:rPr lang="en-US" sz="2100">
                  <a:solidFill>
                    <a:srgbClr val="3B168A"/>
                  </a:solidFill>
                  <a:latin typeface="Proxima Nova"/>
                </a:rPr>
                <a:t>ntegrated logical workflows to provide accurate and helpful responses.</a:t>
              </a:r>
            </a:p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940040" y="5909569"/>
            <a:ext cx="3736106" cy="3901201"/>
            <a:chOff x="0" y="0"/>
            <a:chExt cx="4981475" cy="5201602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57150"/>
              <a:ext cx="4981475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spc="52">
                  <a:solidFill>
                    <a:srgbClr val="CB6CE6"/>
                  </a:solidFill>
                  <a:latin typeface="Proxima Nova Bold"/>
                </a:rPr>
                <a:t>Sample Actions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776922"/>
              <a:ext cx="4981475" cy="4424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3B168A"/>
                  </a:solidFill>
                  <a:latin typeface="Proxima Nova"/>
                </a:rPr>
                <a:t>get_flu_symptoms</a:t>
              </a:r>
              <a:r>
                <a:rPr lang="en-US" sz="2100">
                  <a:solidFill>
                    <a:srgbClr val="3B168A"/>
                  </a:solidFill>
                  <a:latin typeface="Proxima Nova"/>
                </a:rPr>
                <a:t>: Fetches information on flu symptoms.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3B168A"/>
                  </a:solidFill>
                  <a:latin typeface="Proxima Nova"/>
                </a:rPr>
                <a:t>schedule_appointment</a:t>
              </a:r>
              <a:r>
                <a:rPr lang="en-US" sz="2100">
                  <a:solidFill>
                    <a:srgbClr val="3B168A"/>
                  </a:solidFill>
                  <a:latin typeface="Proxima Nova"/>
                </a:rPr>
                <a:t>: Initiates the appointment scheduling process.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3B168A"/>
                  </a:solidFill>
                  <a:latin typeface="Proxima Nova"/>
                </a:rPr>
                <a:t>get_dietary_advice</a:t>
              </a:r>
              <a:r>
                <a:rPr lang="en-US" sz="2100">
                  <a:solidFill>
                    <a:srgbClr val="3B168A"/>
                  </a:solidFill>
                  <a:latin typeface="Proxima Nova"/>
                </a:rPr>
                <a:t>: Provides dietary recommendations for diabetes.</a:t>
              </a:r>
            </a:p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5437801" y="4386776"/>
            <a:ext cx="944082" cy="1019932"/>
          </a:xfrm>
          <a:prstGeom prst="line">
            <a:avLst/>
          </a:prstGeom>
          <a:ln cap="flat" w="381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ysDot"/>
            <a:headEnd type="triangle" len="med" w="lg"/>
            <a:tailEnd type="triangle" len="med" w="lg"/>
          </a:ln>
        </p:spPr>
      </p:sp>
      <p:sp>
        <p:nvSpPr>
          <p:cNvPr name="AutoShape 29" id="29"/>
          <p:cNvSpPr/>
          <p:nvPr/>
        </p:nvSpPr>
        <p:spPr>
          <a:xfrm flipV="true">
            <a:off x="9907220" y="6927824"/>
            <a:ext cx="976780" cy="688179"/>
          </a:xfrm>
          <a:prstGeom prst="line">
            <a:avLst/>
          </a:prstGeom>
          <a:ln cap="flat" w="381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ysDot"/>
            <a:headEnd type="triangle" len="med" w="lg"/>
            <a:tailEnd type="triangle" len="med" w="lg"/>
          </a:ln>
        </p:spPr>
      </p:sp>
      <p:sp>
        <p:nvSpPr>
          <p:cNvPr name="AutoShape 30" id="30"/>
          <p:cNvSpPr/>
          <p:nvPr/>
        </p:nvSpPr>
        <p:spPr>
          <a:xfrm>
            <a:off x="13819860" y="4386776"/>
            <a:ext cx="1114606" cy="1019932"/>
          </a:xfrm>
          <a:prstGeom prst="line">
            <a:avLst/>
          </a:prstGeom>
          <a:ln cap="flat" w="38100">
            <a:gradFill>
              <a:gsLst>
                <a:gs pos="0">
                  <a:srgbClr val="8C52FF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  <a:prstDash val="sysDot"/>
            <a:headEnd type="triangle" len="med" w="lg"/>
            <a:tailEnd type="triangle" len="med" w="lg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1510" y="-1021994"/>
            <a:ext cx="19171019" cy="16883906"/>
          </a:xfrm>
          <a:custGeom>
            <a:avLst/>
            <a:gdLst/>
            <a:ahLst/>
            <a:cxnLst/>
            <a:rect r="r" b="b" t="t" l="l"/>
            <a:pathLst>
              <a:path h="16883906" w="19171019">
                <a:moveTo>
                  <a:pt x="0" y="0"/>
                </a:moveTo>
                <a:lnTo>
                  <a:pt x="19171020" y="0"/>
                </a:lnTo>
                <a:lnTo>
                  <a:pt x="19171020" y="16883906"/>
                </a:lnTo>
                <a:lnTo>
                  <a:pt x="0" y="16883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8630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7292" y="2382517"/>
            <a:ext cx="3509249" cy="2171298"/>
            <a:chOff x="0" y="0"/>
            <a:chExt cx="812800" cy="5029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11" cy="502908"/>
            </a:xfrm>
            <a:custGeom>
              <a:avLst/>
              <a:gdLst/>
              <a:ahLst/>
              <a:cxnLst/>
              <a:rect r="r" b="b" t="t" l="l"/>
              <a:pathLst>
                <a:path h="502908" w="812811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87339"/>
                    <a:pt x="0" y="195076"/>
                  </a:cubicBezTo>
                  <a:cubicBezTo>
                    <a:pt x="0" y="273070"/>
                    <a:pt x="66279" y="340347"/>
                    <a:pt x="162037" y="371560"/>
                  </a:cubicBezTo>
                  <a:lnTo>
                    <a:pt x="162037" y="502908"/>
                  </a:lnTo>
                  <a:lnTo>
                    <a:pt x="353844" y="390145"/>
                  </a:lnTo>
                  <a:lnTo>
                    <a:pt x="530371" y="390145"/>
                  </a:lnTo>
                  <a:cubicBezTo>
                    <a:pt x="686363" y="390145"/>
                    <a:pt x="812800" y="302806"/>
                    <a:pt x="812800" y="195068"/>
                  </a:cubicBezTo>
                  <a:cubicBezTo>
                    <a:pt x="812811" y="87339"/>
                    <a:pt x="686363" y="0"/>
                    <a:pt x="5303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EBAC">
                    <a:alpha val="95000"/>
                  </a:srgbClr>
                </a:gs>
                <a:gs pos="100000">
                  <a:srgbClr val="E8AAE4">
                    <a:alpha val="95000"/>
                  </a:srgbClr>
                </a:gs>
              </a:gsLst>
              <a:path path="circle">
                <a:fillToRect l="50000" r="50000" t="50000" b="50000"/>
              </a:path>
            </a:gradFill>
            <a:ln w="38100" cap="sq">
              <a:gradFill>
                <a:gsLst>
                  <a:gs pos="0">
                    <a:srgbClr val="8C52FF">
                      <a:alpha val="95000"/>
                    </a:srgbClr>
                  </a:gs>
                  <a:gs pos="100000">
                    <a:srgbClr val="FF914D">
                      <a:alpha val="95000"/>
                    </a:srgbClr>
                  </a:gs>
                </a:gsLst>
                <a:lin ang="0"/>
              </a:gradFill>
              <a:prstDash val="lgDash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0208"/>
              <a:ext cx="812800" cy="398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BB1DE8">
                      <a:alpha val="94902"/>
                    </a:srgbClr>
                  </a:solidFill>
                  <a:latin typeface="Proxima Nova Bold"/>
                </a:rPr>
                <a:t>Advanced Integration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74524" y="2382517"/>
            <a:ext cx="3509249" cy="2171298"/>
            <a:chOff x="0" y="0"/>
            <a:chExt cx="812800" cy="5029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11" cy="502908"/>
            </a:xfrm>
            <a:custGeom>
              <a:avLst/>
              <a:gdLst/>
              <a:ahLst/>
              <a:cxnLst/>
              <a:rect r="r" b="b" t="t" l="l"/>
              <a:pathLst>
                <a:path h="502908" w="812811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87339"/>
                    <a:pt x="0" y="195076"/>
                  </a:cubicBezTo>
                  <a:cubicBezTo>
                    <a:pt x="0" y="273070"/>
                    <a:pt x="66279" y="340347"/>
                    <a:pt x="162037" y="371560"/>
                  </a:cubicBezTo>
                  <a:lnTo>
                    <a:pt x="162037" y="502908"/>
                  </a:lnTo>
                  <a:lnTo>
                    <a:pt x="353844" y="390145"/>
                  </a:lnTo>
                  <a:lnTo>
                    <a:pt x="530371" y="390145"/>
                  </a:lnTo>
                  <a:cubicBezTo>
                    <a:pt x="686363" y="390145"/>
                    <a:pt x="812800" y="302806"/>
                    <a:pt x="812800" y="195068"/>
                  </a:cubicBezTo>
                  <a:cubicBezTo>
                    <a:pt x="812811" y="87339"/>
                    <a:pt x="686363" y="0"/>
                    <a:pt x="5303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EBAC">
                    <a:alpha val="95000"/>
                  </a:srgbClr>
                </a:gs>
                <a:gs pos="100000">
                  <a:srgbClr val="E8AAE4">
                    <a:alpha val="95000"/>
                  </a:srgbClr>
                </a:gs>
              </a:gsLst>
              <a:path path="circle">
                <a:fillToRect l="50000" r="50000" t="50000" b="50000"/>
              </a:path>
            </a:gradFill>
            <a:ln w="38100" cap="sq">
              <a:gradFill>
                <a:gsLst>
                  <a:gs pos="0">
                    <a:srgbClr val="8C52FF">
                      <a:alpha val="95000"/>
                    </a:srgbClr>
                  </a:gs>
                  <a:gs pos="100000">
                    <a:srgbClr val="FF914D">
                      <a:alpha val="95000"/>
                    </a:srgbClr>
                  </a:gs>
                </a:gsLst>
                <a:lin ang="0"/>
              </a:gradFill>
              <a:prstDash val="lg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0208"/>
              <a:ext cx="812800" cy="398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BB1DE8">
                      <a:alpha val="94902"/>
                    </a:srgbClr>
                  </a:solidFill>
                  <a:latin typeface="Proxima Nova Bold"/>
                </a:rPr>
                <a:t>Personalization Features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98197" y="2432070"/>
            <a:ext cx="3509249" cy="2275283"/>
            <a:chOff x="0" y="0"/>
            <a:chExt cx="812800" cy="5269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11" cy="526993"/>
            </a:xfrm>
            <a:custGeom>
              <a:avLst/>
              <a:gdLst/>
              <a:ahLst/>
              <a:cxnLst/>
              <a:rect r="r" b="b" t="t" l="l"/>
              <a:pathLst>
                <a:path h="526993" w="812811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91521"/>
                    <a:pt x="0" y="204418"/>
                  </a:cubicBezTo>
                  <a:cubicBezTo>
                    <a:pt x="0" y="286148"/>
                    <a:pt x="66279" y="356646"/>
                    <a:pt x="162037" y="389355"/>
                  </a:cubicBezTo>
                  <a:lnTo>
                    <a:pt x="162037" y="526993"/>
                  </a:lnTo>
                  <a:lnTo>
                    <a:pt x="353844" y="408829"/>
                  </a:lnTo>
                  <a:lnTo>
                    <a:pt x="530371" y="408829"/>
                  </a:lnTo>
                  <a:cubicBezTo>
                    <a:pt x="686363" y="408829"/>
                    <a:pt x="812800" y="317307"/>
                    <a:pt x="812800" y="204410"/>
                  </a:cubicBezTo>
                  <a:cubicBezTo>
                    <a:pt x="812811" y="91521"/>
                    <a:pt x="686363" y="0"/>
                    <a:pt x="5303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EBAC">
                    <a:alpha val="95000"/>
                  </a:srgbClr>
                </a:gs>
                <a:gs pos="100000">
                  <a:srgbClr val="E8AAE4">
                    <a:alpha val="95000"/>
                  </a:srgbClr>
                </a:gs>
              </a:gsLst>
              <a:path path="circle">
                <a:fillToRect l="50000" r="50000" t="50000" b="50000"/>
              </a:path>
            </a:gradFill>
            <a:ln w="38100" cap="sq">
              <a:gradFill>
                <a:gsLst>
                  <a:gs pos="0">
                    <a:srgbClr val="8C52FF">
                      <a:alpha val="95000"/>
                    </a:srgbClr>
                  </a:gs>
                  <a:gs pos="100000">
                    <a:srgbClr val="FF914D">
                      <a:alpha val="95000"/>
                    </a:srgbClr>
                  </a:gs>
                </a:gsLst>
                <a:lin ang="0"/>
              </a:gradFill>
              <a:prstDash val="lgDash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918"/>
              <a:ext cx="812800" cy="414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BB1DE8">
                      <a:alpha val="94902"/>
                    </a:srgbClr>
                  </a:solidFill>
                  <a:latin typeface="Proxima Nova Bold"/>
                </a:rPr>
                <a:t>Enhanced Security Measures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324164" y="2382517"/>
            <a:ext cx="3963836" cy="2324836"/>
            <a:chOff x="0" y="0"/>
            <a:chExt cx="918090" cy="5384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18102" cy="538470"/>
            </a:xfrm>
            <a:custGeom>
              <a:avLst/>
              <a:gdLst/>
              <a:ahLst/>
              <a:cxnLst/>
              <a:rect r="r" b="b" t="t" l="l"/>
              <a:pathLst>
                <a:path h="538470" w="918102">
                  <a:moveTo>
                    <a:pt x="599075" y="0"/>
                  </a:moveTo>
                  <a:lnTo>
                    <a:pt x="318990" y="0"/>
                  </a:lnTo>
                  <a:cubicBezTo>
                    <a:pt x="142803" y="0"/>
                    <a:pt x="0" y="93515"/>
                    <a:pt x="0" y="208870"/>
                  </a:cubicBezTo>
                  <a:cubicBezTo>
                    <a:pt x="0" y="292380"/>
                    <a:pt x="74865" y="364414"/>
                    <a:pt x="183027" y="397834"/>
                  </a:cubicBezTo>
                  <a:lnTo>
                    <a:pt x="183027" y="538470"/>
                  </a:lnTo>
                  <a:lnTo>
                    <a:pt x="399680" y="417733"/>
                  </a:lnTo>
                  <a:lnTo>
                    <a:pt x="599075" y="417733"/>
                  </a:lnTo>
                  <a:cubicBezTo>
                    <a:pt x="775274" y="417733"/>
                    <a:pt x="918090" y="324218"/>
                    <a:pt x="918090" y="208862"/>
                  </a:cubicBezTo>
                  <a:cubicBezTo>
                    <a:pt x="918102" y="93515"/>
                    <a:pt x="775274" y="0"/>
                    <a:pt x="59907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EBAC">
                    <a:alpha val="95000"/>
                  </a:srgbClr>
                </a:gs>
                <a:gs pos="100000">
                  <a:srgbClr val="E8AAE4">
                    <a:alpha val="95000"/>
                  </a:srgbClr>
                </a:gs>
              </a:gsLst>
              <a:path path="circle">
                <a:fillToRect l="50000" r="50000" t="50000" b="50000"/>
              </a:path>
            </a:gradFill>
            <a:ln w="38100" cap="sq">
              <a:gradFill>
                <a:gsLst>
                  <a:gs pos="0">
                    <a:srgbClr val="8C52FF">
                      <a:alpha val="95000"/>
                    </a:srgbClr>
                  </a:gs>
                  <a:gs pos="100000">
                    <a:srgbClr val="FF914D">
                      <a:alpha val="95000"/>
                    </a:srgbClr>
                  </a:gs>
                </a:gsLst>
                <a:lin ang="0"/>
              </a:gradFill>
              <a:prstDash val="lgDash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303"/>
              <a:ext cx="918090" cy="422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BB1DE8">
                      <a:alpha val="94902"/>
                    </a:srgbClr>
                  </a:solidFill>
                  <a:latin typeface="Proxima Nova Bold"/>
                </a:rPr>
                <a:t>Voice and Multi-Modal Interaction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47292" y="5284221"/>
            <a:ext cx="3509249" cy="2135737"/>
            <a:chOff x="0" y="0"/>
            <a:chExt cx="812800" cy="4946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11" cy="494672"/>
            </a:xfrm>
            <a:custGeom>
              <a:avLst/>
              <a:gdLst/>
              <a:ahLst/>
              <a:cxnLst/>
              <a:rect r="r" b="b" t="t" l="l"/>
              <a:pathLst>
                <a:path h="494672" w="812811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85908"/>
                    <a:pt x="0" y="191881"/>
                  </a:cubicBezTo>
                  <a:cubicBezTo>
                    <a:pt x="0" y="268598"/>
                    <a:pt x="66279" y="334773"/>
                    <a:pt x="162037" y="365475"/>
                  </a:cubicBezTo>
                  <a:lnTo>
                    <a:pt x="162037" y="494672"/>
                  </a:lnTo>
                  <a:lnTo>
                    <a:pt x="353844" y="383755"/>
                  </a:lnTo>
                  <a:lnTo>
                    <a:pt x="530371" y="383755"/>
                  </a:lnTo>
                  <a:cubicBezTo>
                    <a:pt x="686363" y="383755"/>
                    <a:pt x="812800" y="297847"/>
                    <a:pt x="812800" y="191874"/>
                  </a:cubicBezTo>
                  <a:cubicBezTo>
                    <a:pt x="812811" y="85908"/>
                    <a:pt x="686363" y="0"/>
                    <a:pt x="5303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EBAC">
                    <a:alpha val="95000"/>
                  </a:srgbClr>
                </a:gs>
                <a:gs pos="100000">
                  <a:srgbClr val="E8AAE4">
                    <a:alpha val="95000"/>
                  </a:srgbClr>
                </a:gs>
              </a:gsLst>
              <a:path path="circle">
                <a:fillToRect l="50000" r="50000" t="50000" b="50000"/>
              </a:path>
            </a:gradFill>
            <a:ln w="38100" cap="sq">
              <a:gradFill>
                <a:gsLst>
                  <a:gs pos="0">
                    <a:srgbClr val="8C52FF">
                      <a:alpha val="95000"/>
                    </a:srgbClr>
                  </a:gs>
                  <a:gs pos="100000">
                    <a:srgbClr val="FF914D">
                      <a:alpha val="95000"/>
                    </a:srgbClr>
                  </a:gs>
                </a:gsLst>
                <a:lin ang="0"/>
              </a:gradFill>
              <a:prstDash val="lgDash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0650"/>
              <a:ext cx="812800" cy="392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BB1DE8">
                      <a:alpha val="94902"/>
                    </a:srgbClr>
                  </a:solidFill>
                  <a:latin typeface="Proxima Nova Bold"/>
                </a:rPr>
                <a:t>Integration with Wearable Devices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070484" y="5284221"/>
            <a:ext cx="3509249" cy="2135737"/>
            <a:chOff x="0" y="0"/>
            <a:chExt cx="812800" cy="4946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11" cy="494672"/>
            </a:xfrm>
            <a:custGeom>
              <a:avLst/>
              <a:gdLst/>
              <a:ahLst/>
              <a:cxnLst/>
              <a:rect r="r" b="b" t="t" l="l"/>
              <a:pathLst>
                <a:path h="494672" w="812811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85908"/>
                    <a:pt x="0" y="191881"/>
                  </a:cubicBezTo>
                  <a:cubicBezTo>
                    <a:pt x="0" y="268598"/>
                    <a:pt x="66279" y="334773"/>
                    <a:pt x="162037" y="365475"/>
                  </a:cubicBezTo>
                  <a:lnTo>
                    <a:pt x="162037" y="494672"/>
                  </a:lnTo>
                  <a:lnTo>
                    <a:pt x="353844" y="383755"/>
                  </a:lnTo>
                  <a:lnTo>
                    <a:pt x="530371" y="383755"/>
                  </a:lnTo>
                  <a:cubicBezTo>
                    <a:pt x="686363" y="383755"/>
                    <a:pt x="812800" y="297847"/>
                    <a:pt x="812800" y="191874"/>
                  </a:cubicBezTo>
                  <a:cubicBezTo>
                    <a:pt x="812811" y="85908"/>
                    <a:pt x="686363" y="0"/>
                    <a:pt x="5303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EBAC">
                    <a:alpha val="95000"/>
                  </a:srgbClr>
                </a:gs>
                <a:gs pos="100000">
                  <a:srgbClr val="E8AAE4">
                    <a:alpha val="95000"/>
                  </a:srgbClr>
                </a:gs>
              </a:gsLst>
              <a:path path="circle">
                <a:fillToRect l="50000" r="50000" t="50000" b="50000"/>
              </a:path>
            </a:gradFill>
            <a:ln w="38100" cap="sq">
              <a:gradFill>
                <a:gsLst>
                  <a:gs pos="0">
                    <a:srgbClr val="8C52FF">
                      <a:alpha val="95000"/>
                    </a:srgbClr>
                  </a:gs>
                  <a:gs pos="100000">
                    <a:srgbClr val="FF914D">
                      <a:alpha val="95000"/>
                    </a:srgbClr>
                  </a:gs>
                </a:gsLst>
                <a:lin ang="0"/>
              </a:gradFill>
              <a:prstDash val="lgDash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0650"/>
              <a:ext cx="812800" cy="392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BB1DE8">
                      <a:alpha val="94902"/>
                    </a:srgbClr>
                  </a:solidFill>
                  <a:latin typeface="Proxima Nova Bold"/>
                </a:rPr>
                <a:t>Telemedicine Integration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694158" y="5284221"/>
            <a:ext cx="3509249" cy="2135737"/>
            <a:chOff x="0" y="0"/>
            <a:chExt cx="812800" cy="4946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11" cy="494672"/>
            </a:xfrm>
            <a:custGeom>
              <a:avLst/>
              <a:gdLst/>
              <a:ahLst/>
              <a:cxnLst/>
              <a:rect r="r" b="b" t="t" l="l"/>
              <a:pathLst>
                <a:path h="494672" w="812811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85908"/>
                    <a:pt x="0" y="191881"/>
                  </a:cubicBezTo>
                  <a:cubicBezTo>
                    <a:pt x="0" y="268598"/>
                    <a:pt x="66279" y="334773"/>
                    <a:pt x="162037" y="365475"/>
                  </a:cubicBezTo>
                  <a:lnTo>
                    <a:pt x="162037" y="494672"/>
                  </a:lnTo>
                  <a:lnTo>
                    <a:pt x="353844" y="383755"/>
                  </a:lnTo>
                  <a:lnTo>
                    <a:pt x="530371" y="383755"/>
                  </a:lnTo>
                  <a:cubicBezTo>
                    <a:pt x="686363" y="383755"/>
                    <a:pt x="812800" y="297847"/>
                    <a:pt x="812800" y="191874"/>
                  </a:cubicBezTo>
                  <a:cubicBezTo>
                    <a:pt x="812811" y="85908"/>
                    <a:pt x="686363" y="0"/>
                    <a:pt x="5303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EBAC">
                    <a:alpha val="95000"/>
                  </a:srgbClr>
                </a:gs>
                <a:gs pos="100000">
                  <a:srgbClr val="E8AAE4">
                    <a:alpha val="95000"/>
                  </a:srgbClr>
                </a:gs>
              </a:gsLst>
              <a:path path="circle">
                <a:fillToRect l="50000" r="50000" t="50000" b="50000"/>
              </a:path>
            </a:gradFill>
            <a:ln w="38100" cap="sq">
              <a:gradFill>
                <a:gsLst>
                  <a:gs pos="0">
                    <a:srgbClr val="8C52FF">
                      <a:alpha val="95000"/>
                    </a:srgbClr>
                  </a:gs>
                  <a:gs pos="100000">
                    <a:srgbClr val="FF914D">
                      <a:alpha val="95000"/>
                    </a:srgbClr>
                  </a:gs>
                </a:gsLst>
                <a:lin ang="0"/>
              </a:gradFill>
              <a:prstDash val="lgDash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0650"/>
              <a:ext cx="812800" cy="392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BB1DE8">
                      <a:alpha val="94902"/>
                    </a:srgbClr>
                  </a:solidFill>
                  <a:latin typeface="Proxima Nova Bold"/>
                </a:rPr>
                <a:t>Emotional Intelligence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333689" y="5284221"/>
            <a:ext cx="3687931" cy="2135737"/>
            <a:chOff x="0" y="0"/>
            <a:chExt cx="854186" cy="49467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54197" cy="494672"/>
            </a:xfrm>
            <a:custGeom>
              <a:avLst/>
              <a:gdLst/>
              <a:ahLst/>
              <a:cxnLst/>
              <a:rect r="r" b="b" t="t" l="l"/>
              <a:pathLst>
                <a:path h="494672" w="854197">
                  <a:moveTo>
                    <a:pt x="557376" y="0"/>
                  </a:moveTo>
                  <a:lnTo>
                    <a:pt x="296787" y="0"/>
                  </a:lnTo>
                  <a:cubicBezTo>
                    <a:pt x="132864" y="0"/>
                    <a:pt x="0" y="85908"/>
                    <a:pt x="0" y="191881"/>
                  </a:cubicBezTo>
                  <a:cubicBezTo>
                    <a:pt x="0" y="268598"/>
                    <a:pt x="69654" y="334773"/>
                    <a:pt x="170287" y="365475"/>
                  </a:cubicBezTo>
                  <a:lnTo>
                    <a:pt x="170287" y="494672"/>
                  </a:lnTo>
                  <a:lnTo>
                    <a:pt x="371860" y="383755"/>
                  </a:lnTo>
                  <a:lnTo>
                    <a:pt x="557376" y="383755"/>
                  </a:lnTo>
                  <a:cubicBezTo>
                    <a:pt x="721311" y="383755"/>
                    <a:pt x="854186" y="297847"/>
                    <a:pt x="854186" y="191874"/>
                  </a:cubicBezTo>
                  <a:cubicBezTo>
                    <a:pt x="854197" y="85908"/>
                    <a:pt x="721311" y="0"/>
                    <a:pt x="5573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EBAC">
                    <a:alpha val="95000"/>
                  </a:srgbClr>
                </a:gs>
                <a:gs pos="100000">
                  <a:srgbClr val="E8AAE4">
                    <a:alpha val="95000"/>
                  </a:srgbClr>
                </a:gs>
              </a:gsLst>
              <a:path path="circle">
                <a:fillToRect l="50000" r="50000" t="50000" b="50000"/>
              </a:path>
            </a:gradFill>
            <a:ln w="38100" cap="sq">
              <a:gradFill>
                <a:gsLst>
                  <a:gs pos="0">
                    <a:srgbClr val="8C52FF">
                      <a:alpha val="95000"/>
                    </a:srgbClr>
                  </a:gs>
                  <a:gs pos="100000">
                    <a:srgbClr val="FF914D">
                      <a:alpha val="95000"/>
                    </a:srgbClr>
                  </a:gs>
                </a:gsLst>
                <a:lin ang="0"/>
              </a:gradFill>
              <a:prstDash val="lgDash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0650"/>
              <a:ext cx="854186" cy="392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BB1DE8">
                      <a:alpha val="94902"/>
                    </a:srgbClr>
                  </a:solidFill>
                  <a:latin typeface="Proxima Nova Bold"/>
                </a:rPr>
                <a:t>Continuous Learning and Training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51560" y="8185926"/>
            <a:ext cx="3509249" cy="1834256"/>
            <a:chOff x="0" y="0"/>
            <a:chExt cx="812800" cy="42484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11" cy="424844"/>
            </a:xfrm>
            <a:custGeom>
              <a:avLst/>
              <a:gdLst/>
              <a:ahLst/>
              <a:cxnLst/>
              <a:rect r="r" b="b" t="t" l="l"/>
              <a:pathLst>
                <a:path h="424844" w="812811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73781"/>
                    <a:pt x="0" y="164795"/>
                  </a:cubicBezTo>
                  <a:cubicBezTo>
                    <a:pt x="0" y="230683"/>
                    <a:pt x="66279" y="287516"/>
                    <a:pt x="162037" y="313885"/>
                  </a:cubicBezTo>
                  <a:lnTo>
                    <a:pt x="162037" y="424844"/>
                  </a:lnTo>
                  <a:lnTo>
                    <a:pt x="353844" y="329584"/>
                  </a:lnTo>
                  <a:lnTo>
                    <a:pt x="530371" y="329584"/>
                  </a:lnTo>
                  <a:cubicBezTo>
                    <a:pt x="686363" y="329584"/>
                    <a:pt x="812800" y="255802"/>
                    <a:pt x="812800" y="164789"/>
                  </a:cubicBezTo>
                  <a:cubicBezTo>
                    <a:pt x="812811" y="73781"/>
                    <a:pt x="686363" y="0"/>
                    <a:pt x="5303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EBAC">
                    <a:alpha val="95000"/>
                  </a:srgbClr>
                </a:gs>
                <a:gs pos="100000">
                  <a:srgbClr val="E8AAE4">
                    <a:alpha val="95000"/>
                  </a:srgbClr>
                </a:gs>
              </a:gsLst>
              <a:path path="circle">
                <a:fillToRect l="50000" r="50000" t="50000" b="50000"/>
              </a:path>
            </a:gradFill>
            <a:ln w="38100" cap="sq">
              <a:gradFill>
                <a:gsLst>
                  <a:gs pos="0">
                    <a:srgbClr val="8C52FF">
                      <a:alpha val="95000"/>
                    </a:srgbClr>
                  </a:gs>
                  <a:gs pos="100000">
                    <a:srgbClr val="FF914D">
                      <a:alpha val="95000"/>
                    </a:srgbClr>
                  </a:gs>
                </a:gsLst>
                <a:lin ang="0"/>
              </a:gradFill>
              <a:prstDash val="lgDash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4391"/>
              <a:ext cx="812800" cy="345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BB1DE8">
                      <a:alpha val="94902"/>
                    </a:srgbClr>
                  </a:solidFill>
                  <a:latin typeface="Proxima Nova Bold"/>
                </a:rPr>
                <a:t>Expanded Language Support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974752" y="8115284"/>
            <a:ext cx="3509249" cy="1834256"/>
            <a:chOff x="0" y="0"/>
            <a:chExt cx="812800" cy="42484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11" cy="424844"/>
            </a:xfrm>
            <a:custGeom>
              <a:avLst/>
              <a:gdLst/>
              <a:ahLst/>
              <a:cxnLst/>
              <a:rect r="r" b="b" t="t" l="l"/>
              <a:pathLst>
                <a:path h="424844" w="812811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73781"/>
                    <a:pt x="0" y="164795"/>
                  </a:cubicBezTo>
                  <a:cubicBezTo>
                    <a:pt x="0" y="230683"/>
                    <a:pt x="66279" y="287516"/>
                    <a:pt x="162037" y="313885"/>
                  </a:cubicBezTo>
                  <a:lnTo>
                    <a:pt x="162037" y="424844"/>
                  </a:lnTo>
                  <a:lnTo>
                    <a:pt x="353844" y="329584"/>
                  </a:lnTo>
                  <a:lnTo>
                    <a:pt x="530371" y="329584"/>
                  </a:lnTo>
                  <a:cubicBezTo>
                    <a:pt x="686363" y="329584"/>
                    <a:pt x="812800" y="255802"/>
                    <a:pt x="812800" y="164789"/>
                  </a:cubicBezTo>
                  <a:cubicBezTo>
                    <a:pt x="812811" y="73781"/>
                    <a:pt x="686363" y="0"/>
                    <a:pt x="53037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EBAC">
                    <a:alpha val="95000"/>
                  </a:srgbClr>
                </a:gs>
                <a:gs pos="100000">
                  <a:srgbClr val="E8AAE4">
                    <a:alpha val="95000"/>
                  </a:srgbClr>
                </a:gs>
              </a:gsLst>
              <a:path path="circle">
                <a:fillToRect l="50000" r="50000" t="50000" b="50000"/>
              </a:path>
            </a:gradFill>
            <a:ln w="38100" cap="sq">
              <a:gradFill>
                <a:gsLst>
                  <a:gs pos="0">
                    <a:srgbClr val="8C52FF">
                      <a:alpha val="95000"/>
                    </a:srgbClr>
                  </a:gs>
                  <a:gs pos="100000">
                    <a:srgbClr val="FF914D">
                      <a:alpha val="95000"/>
                    </a:srgbClr>
                  </a:gs>
                </a:gsLst>
                <a:lin ang="0"/>
              </a:gradFill>
              <a:prstDash val="lgDash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4391"/>
              <a:ext cx="812800" cy="345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BB1DE8">
                      <a:alpha val="94902"/>
                    </a:srgbClr>
                  </a:solidFill>
                  <a:latin typeface="Proxima Nova Bold"/>
                </a:rPr>
                <a:t>Cross-Platform Accessibility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597944" y="8146412"/>
            <a:ext cx="3612276" cy="1834256"/>
            <a:chOff x="0" y="0"/>
            <a:chExt cx="836663" cy="42484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36674" cy="424844"/>
            </a:xfrm>
            <a:custGeom>
              <a:avLst/>
              <a:gdLst/>
              <a:ahLst/>
              <a:cxnLst/>
              <a:rect r="r" b="b" t="t" l="l"/>
              <a:pathLst>
                <a:path h="424844" w="836674">
                  <a:moveTo>
                    <a:pt x="545942" y="0"/>
                  </a:moveTo>
                  <a:lnTo>
                    <a:pt x="290699" y="0"/>
                  </a:lnTo>
                  <a:cubicBezTo>
                    <a:pt x="130138" y="0"/>
                    <a:pt x="0" y="73781"/>
                    <a:pt x="0" y="164795"/>
                  </a:cubicBezTo>
                  <a:cubicBezTo>
                    <a:pt x="0" y="230683"/>
                    <a:pt x="68225" y="287516"/>
                    <a:pt x="166794" y="313885"/>
                  </a:cubicBezTo>
                  <a:lnTo>
                    <a:pt x="166794" y="424844"/>
                  </a:lnTo>
                  <a:lnTo>
                    <a:pt x="364232" y="329584"/>
                  </a:lnTo>
                  <a:lnTo>
                    <a:pt x="545942" y="329584"/>
                  </a:lnTo>
                  <a:cubicBezTo>
                    <a:pt x="706513" y="329584"/>
                    <a:pt x="836663" y="255802"/>
                    <a:pt x="836663" y="164789"/>
                  </a:cubicBezTo>
                  <a:cubicBezTo>
                    <a:pt x="836674" y="73781"/>
                    <a:pt x="706513" y="0"/>
                    <a:pt x="5459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EBAC">
                    <a:alpha val="95000"/>
                  </a:srgbClr>
                </a:gs>
                <a:gs pos="100000">
                  <a:srgbClr val="E8AAE4">
                    <a:alpha val="95000"/>
                  </a:srgbClr>
                </a:gs>
              </a:gsLst>
              <a:path path="circle">
                <a:fillToRect l="50000" r="50000" t="50000" b="50000"/>
              </a:path>
            </a:gradFill>
            <a:ln w="38100" cap="sq">
              <a:gradFill>
                <a:gsLst>
                  <a:gs pos="0">
                    <a:srgbClr val="8C52FF">
                      <a:alpha val="95000"/>
                    </a:srgbClr>
                  </a:gs>
                  <a:gs pos="100000">
                    <a:srgbClr val="FF914D">
                      <a:alpha val="95000"/>
                    </a:srgbClr>
                  </a:gs>
                </a:gsLst>
                <a:lin ang="0"/>
              </a:gradFill>
              <a:prstDash val="lgDash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4391"/>
              <a:ext cx="836663" cy="345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BB1DE8">
                      <a:alpha val="94902"/>
                    </a:srgbClr>
                  </a:solidFill>
                  <a:latin typeface="Proxima Nova Bold"/>
                </a:rPr>
                <a:t>Real-Time Analytics and Reporting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4333689" y="8185926"/>
            <a:ext cx="3691971" cy="1723273"/>
            <a:chOff x="0" y="0"/>
            <a:chExt cx="855122" cy="39913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55133" cy="399139"/>
            </a:xfrm>
            <a:custGeom>
              <a:avLst/>
              <a:gdLst/>
              <a:ahLst/>
              <a:cxnLst/>
              <a:rect r="r" b="b" t="t" l="l"/>
              <a:pathLst>
                <a:path h="399139" w="855133">
                  <a:moveTo>
                    <a:pt x="557987" y="0"/>
                  </a:moveTo>
                  <a:lnTo>
                    <a:pt x="297112" y="0"/>
                  </a:lnTo>
                  <a:cubicBezTo>
                    <a:pt x="133009" y="0"/>
                    <a:pt x="0" y="69317"/>
                    <a:pt x="0" y="154824"/>
                  </a:cubicBezTo>
                  <a:cubicBezTo>
                    <a:pt x="0" y="216725"/>
                    <a:pt x="69730" y="270120"/>
                    <a:pt x="170474" y="294893"/>
                  </a:cubicBezTo>
                  <a:lnTo>
                    <a:pt x="170474" y="399139"/>
                  </a:lnTo>
                  <a:lnTo>
                    <a:pt x="372268" y="309642"/>
                  </a:lnTo>
                  <a:lnTo>
                    <a:pt x="557987" y="309642"/>
                  </a:lnTo>
                  <a:cubicBezTo>
                    <a:pt x="722101" y="309642"/>
                    <a:pt x="855122" y="240325"/>
                    <a:pt x="855122" y="154818"/>
                  </a:cubicBezTo>
                  <a:cubicBezTo>
                    <a:pt x="855133" y="69317"/>
                    <a:pt x="722101" y="0"/>
                    <a:pt x="5579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EBAC">
                    <a:alpha val="95000"/>
                  </a:srgbClr>
                </a:gs>
                <a:gs pos="100000">
                  <a:srgbClr val="E8AAE4">
                    <a:alpha val="95000"/>
                  </a:srgbClr>
                </a:gs>
              </a:gsLst>
              <a:path path="circle">
                <a:fillToRect l="50000" r="50000" t="50000" b="50000"/>
              </a:path>
            </a:gradFill>
            <a:ln w="38100" cap="sq">
              <a:gradFill>
                <a:gsLst>
                  <a:gs pos="0">
                    <a:srgbClr val="8C52FF">
                      <a:alpha val="95000"/>
                    </a:srgbClr>
                  </a:gs>
                  <a:gs pos="100000">
                    <a:srgbClr val="FF914D">
                      <a:alpha val="95000"/>
                    </a:srgbClr>
                  </a:gs>
                </a:gsLst>
                <a:lin ang="0"/>
              </a:gradFill>
              <a:prstDash val="lgDash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5768"/>
              <a:ext cx="855122" cy="327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52">
                  <a:solidFill>
                    <a:srgbClr val="BB1DE8">
                      <a:alpha val="94902"/>
                    </a:srgbClr>
                  </a:solidFill>
                  <a:latin typeface="Proxima Nova Bold"/>
                </a:rPr>
                <a:t>Social Media Integration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180735" y="2478705"/>
            <a:ext cx="2042363" cy="1707926"/>
          </a:xfrm>
          <a:custGeom>
            <a:avLst/>
            <a:gdLst/>
            <a:ahLst/>
            <a:cxnLst/>
            <a:rect r="r" b="b" t="t" l="l"/>
            <a:pathLst>
              <a:path h="1707926" w="2042363">
                <a:moveTo>
                  <a:pt x="0" y="0"/>
                </a:moveTo>
                <a:lnTo>
                  <a:pt x="2042363" y="0"/>
                </a:lnTo>
                <a:lnTo>
                  <a:pt x="2042363" y="1707926"/>
                </a:lnTo>
                <a:lnTo>
                  <a:pt x="0" y="1707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5765805" y="2527348"/>
            <a:ext cx="2118606" cy="1562472"/>
          </a:xfrm>
          <a:custGeom>
            <a:avLst/>
            <a:gdLst/>
            <a:ahLst/>
            <a:cxnLst/>
            <a:rect r="r" b="b" t="t" l="l"/>
            <a:pathLst>
              <a:path h="1562472" w="2118606">
                <a:moveTo>
                  <a:pt x="0" y="0"/>
                </a:moveTo>
                <a:lnTo>
                  <a:pt x="2118606" y="0"/>
                </a:lnTo>
                <a:lnTo>
                  <a:pt x="2118606" y="1562471"/>
                </a:lnTo>
                <a:lnTo>
                  <a:pt x="0" y="15624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1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0695840" y="2432070"/>
            <a:ext cx="1708504" cy="1754561"/>
          </a:xfrm>
          <a:custGeom>
            <a:avLst/>
            <a:gdLst/>
            <a:ahLst/>
            <a:cxnLst/>
            <a:rect r="r" b="b" t="t" l="l"/>
            <a:pathLst>
              <a:path h="1754561" w="1708504">
                <a:moveTo>
                  <a:pt x="0" y="0"/>
                </a:moveTo>
                <a:lnTo>
                  <a:pt x="1708504" y="0"/>
                </a:lnTo>
                <a:lnTo>
                  <a:pt x="1708504" y="1754561"/>
                </a:lnTo>
                <a:lnTo>
                  <a:pt x="0" y="1754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5426296" y="2432070"/>
            <a:ext cx="1689479" cy="1753027"/>
          </a:xfrm>
          <a:custGeom>
            <a:avLst/>
            <a:gdLst/>
            <a:ahLst/>
            <a:cxnLst/>
            <a:rect r="r" b="b" t="t" l="l"/>
            <a:pathLst>
              <a:path h="1753027" w="1689479">
                <a:moveTo>
                  <a:pt x="0" y="0"/>
                </a:moveTo>
                <a:lnTo>
                  <a:pt x="1689479" y="0"/>
                </a:lnTo>
                <a:lnTo>
                  <a:pt x="1689479" y="1753027"/>
                </a:lnTo>
                <a:lnTo>
                  <a:pt x="0" y="17530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5319496">
            <a:off x="1620741" y="5318853"/>
            <a:ext cx="1162350" cy="1734851"/>
          </a:xfrm>
          <a:custGeom>
            <a:avLst/>
            <a:gdLst/>
            <a:ahLst/>
            <a:cxnLst/>
            <a:rect r="r" b="b" t="t" l="l"/>
            <a:pathLst>
              <a:path h="1734851" w="1162350">
                <a:moveTo>
                  <a:pt x="0" y="0"/>
                </a:moveTo>
                <a:lnTo>
                  <a:pt x="1162350" y="0"/>
                </a:lnTo>
                <a:lnTo>
                  <a:pt x="1162350" y="1734851"/>
                </a:lnTo>
                <a:lnTo>
                  <a:pt x="0" y="1734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3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10263">
            <a:off x="5708888" y="5251349"/>
            <a:ext cx="2135308" cy="1713585"/>
          </a:xfrm>
          <a:custGeom>
            <a:avLst/>
            <a:gdLst/>
            <a:ahLst/>
            <a:cxnLst/>
            <a:rect r="r" b="b" t="t" l="l"/>
            <a:pathLst>
              <a:path h="1713585" w="2135308">
                <a:moveTo>
                  <a:pt x="0" y="0"/>
                </a:moveTo>
                <a:lnTo>
                  <a:pt x="2135308" y="0"/>
                </a:lnTo>
                <a:lnTo>
                  <a:pt x="2135308" y="1713585"/>
                </a:lnTo>
                <a:lnTo>
                  <a:pt x="0" y="17135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32999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0695840" y="5337943"/>
            <a:ext cx="1581922" cy="1540397"/>
          </a:xfrm>
          <a:custGeom>
            <a:avLst/>
            <a:gdLst/>
            <a:ahLst/>
            <a:cxnLst/>
            <a:rect r="r" b="b" t="t" l="l"/>
            <a:pathLst>
              <a:path h="1540397" w="1581922">
                <a:moveTo>
                  <a:pt x="0" y="0"/>
                </a:moveTo>
                <a:lnTo>
                  <a:pt x="1581922" y="0"/>
                </a:lnTo>
                <a:lnTo>
                  <a:pt x="1581922" y="1540397"/>
                </a:lnTo>
                <a:lnTo>
                  <a:pt x="0" y="1540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17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5203602" y="5393134"/>
            <a:ext cx="2037513" cy="1561245"/>
          </a:xfrm>
          <a:custGeom>
            <a:avLst/>
            <a:gdLst/>
            <a:ahLst/>
            <a:cxnLst/>
            <a:rect r="r" b="b" t="t" l="l"/>
            <a:pathLst>
              <a:path h="1561245" w="2037513">
                <a:moveTo>
                  <a:pt x="0" y="0"/>
                </a:moveTo>
                <a:lnTo>
                  <a:pt x="2037513" y="0"/>
                </a:lnTo>
                <a:lnTo>
                  <a:pt x="2037513" y="1561245"/>
                </a:lnTo>
                <a:lnTo>
                  <a:pt x="0" y="156124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28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1180735" y="8239106"/>
            <a:ext cx="1419506" cy="1419506"/>
          </a:xfrm>
          <a:custGeom>
            <a:avLst/>
            <a:gdLst/>
            <a:ahLst/>
            <a:cxnLst/>
            <a:rect r="r" b="b" t="t" l="l"/>
            <a:pathLst>
              <a:path h="1419506" w="1419506">
                <a:moveTo>
                  <a:pt x="0" y="0"/>
                </a:moveTo>
                <a:lnTo>
                  <a:pt x="1419506" y="0"/>
                </a:lnTo>
                <a:lnTo>
                  <a:pt x="1419506" y="1419507"/>
                </a:lnTo>
                <a:lnTo>
                  <a:pt x="0" y="141950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25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6009392" y="8146412"/>
            <a:ext cx="1537180" cy="1512201"/>
          </a:xfrm>
          <a:custGeom>
            <a:avLst/>
            <a:gdLst/>
            <a:ahLst/>
            <a:cxnLst/>
            <a:rect r="r" b="b" t="t" l="l"/>
            <a:pathLst>
              <a:path h="1512201" w="1537180">
                <a:moveTo>
                  <a:pt x="0" y="0"/>
                </a:moveTo>
                <a:lnTo>
                  <a:pt x="1537180" y="0"/>
                </a:lnTo>
                <a:lnTo>
                  <a:pt x="1537180" y="1512201"/>
                </a:lnTo>
                <a:lnTo>
                  <a:pt x="0" y="151220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23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0629534" y="8239106"/>
            <a:ext cx="1646576" cy="1354309"/>
          </a:xfrm>
          <a:custGeom>
            <a:avLst/>
            <a:gdLst/>
            <a:ahLst/>
            <a:cxnLst/>
            <a:rect r="r" b="b" t="t" l="l"/>
            <a:pathLst>
              <a:path h="1354309" w="1646576">
                <a:moveTo>
                  <a:pt x="0" y="0"/>
                </a:moveTo>
                <a:lnTo>
                  <a:pt x="1646576" y="0"/>
                </a:lnTo>
                <a:lnTo>
                  <a:pt x="1646576" y="1354309"/>
                </a:lnTo>
                <a:lnTo>
                  <a:pt x="0" y="135430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23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5588650" y="8189838"/>
            <a:ext cx="1364771" cy="1425349"/>
          </a:xfrm>
          <a:custGeom>
            <a:avLst/>
            <a:gdLst/>
            <a:ahLst/>
            <a:cxnLst/>
            <a:rect r="r" b="b" t="t" l="l"/>
            <a:pathLst>
              <a:path h="1425349" w="1364771">
                <a:moveTo>
                  <a:pt x="0" y="0"/>
                </a:moveTo>
                <a:lnTo>
                  <a:pt x="1364771" y="0"/>
                </a:lnTo>
                <a:lnTo>
                  <a:pt x="1364771" y="1425349"/>
                </a:lnTo>
                <a:lnTo>
                  <a:pt x="0" y="142534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15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6010238" y="224785"/>
            <a:ext cx="6267524" cy="1109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sz="5799" spc="115">
                <a:solidFill>
                  <a:srgbClr val="5E17EB"/>
                </a:solidFill>
                <a:latin typeface="Abstracted Dream"/>
              </a:rPr>
              <a:t>Future Enhancements</a:t>
            </a:r>
          </a:p>
        </p:txBody>
      </p:sp>
      <p:sp>
        <p:nvSpPr>
          <p:cNvPr name="AutoShape 52" id="52"/>
          <p:cNvSpPr/>
          <p:nvPr/>
        </p:nvSpPr>
        <p:spPr>
          <a:xfrm>
            <a:off x="3960581" y="3289533"/>
            <a:ext cx="1113943" cy="0"/>
          </a:xfrm>
          <a:prstGeom prst="line">
            <a:avLst/>
          </a:prstGeom>
          <a:ln cap="flat" w="76200">
            <a:gradFill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  <a:prstDash val="sysDash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>
            <a:off x="8587028" y="3270483"/>
            <a:ext cx="1113943" cy="0"/>
          </a:xfrm>
          <a:prstGeom prst="line">
            <a:avLst/>
          </a:prstGeom>
          <a:ln cap="flat" w="76200">
            <a:gradFill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  <a:prstDash val="sysDash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>
            <a:off x="3960581" y="6089092"/>
            <a:ext cx="1113943" cy="0"/>
          </a:xfrm>
          <a:prstGeom prst="line">
            <a:avLst/>
          </a:prstGeom>
          <a:ln cap="flat" w="76200">
            <a:gradFill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  <a:prstDash val="sysDash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>
            <a:off x="3860809" y="8883462"/>
            <a:ext cx="1113943" cy="0"/>
          </a:xfrm>
          <a:prstGeom prst="line">
            <a:avLst/>
          </a:prstGeom>
          <a:ln cap="flat" w="76200">
            <a:gradFill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  <a:prstDash val="sysDash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>
            <a:off x="8587028" y="6070042"/>
            <a:ext cx="1113943" cy="0"/>
          </a:xfrm>
          <a:prstGeom prst="line">
            <a:avLst/>
          </a:prstGeom>
          <a:ln cap="flat" w="76200">
            <a:gradFill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  <a:prstDash val="sysDash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>
            <a:off x="8484001" y="8864412"/>
            <a:ext cx="1113943" cy="0"/>
          </a:xfrm>
          <a:prstGeom prst="line">
            <a:avLst/>
          </a:prstGeom>
          <a:ln cap="flat" w="76200">
            <a:gradFill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  <a:prstDash val="sysDash"/>
            <a:headEnd type="none" len="sm" w="sm"/>
            <a:tailEnd type="none" len="sm" w="sm"/>
          </a:ln>
        </p:spPr>
      </p:sp>
      <p:sp>
        <p:nvSpPr>
          <p:cNvPr name="AutoShape 58" id="58"/>
          <p:cNvSpPr/>
          <p:nvPr/>
        </p:nvSpPr>
        <p:spPr>
          <a:xfrm>
            <a:off x="13210220" y="3251433"/>
            <a:ext cx="1113943" cy="0"/>
          </a:xfrm>
          <a:prstGeom prst="line">
            <a:avLst/>
          </a:prstGeom>
          <a:ln cap="flat" w="76200">
            <a:gradFill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  <a:prstDash val="sysDash"/>
            <a:headEnd type="none" len="sm" w="sm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>
            <a:off x="13210220" y="6127192"/>
            <a:ext cx="1113943" cy="0"/>
          </a:xfrm>
          <a:prstGeom prst="line">
            <a:avLst/>
          </a:prstGeom>
          <a:ln cap="flat" w="76200">
            <a:gradFill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  <a:prstDash val="sysDash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>
            <a:off x="13210220" y="8845362"/>
            <a:ext cx="1113943" cy="0"/>
          </a:xfrm>
          <a:prstGeom prst="line">
            <a:avLst/>
          </a:prstGeom>
          <a:ln cap="flat" w="76200">
            <a:gradFill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E7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18233" y="4019857"/>
            <a:ext cx="2387055" cy="1963157"/>
            <a:chOff x="0" y="0"/>
            <a:chExt cx="3141031" cy="25832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1032" cy="2583240"/>
            </a:xfrm>
            <a:custGeom>
              <a:avLst/>
              <a:gdLst/>
              <a:ahLst/>
              <a:cxnLst/>
              <a:rect r="r" b="b" t="t" l="l"/>
              <a:pathLst>
                <a:path h="2583240" w="3141032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EBAC">
                    <a:alpha val="100000"/>
                  </a:srgbClr>
                </a:gs>
                <a:gs pos="100000">
                  <a:srgbClr val="E8AAE4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AutoShape 4" id="4"/>
          <p:cNvSpPr/>
          <p:nvPr/>
        </p:nvSpPr>
        <p:spPr>
          <a:xfrm flipH="true">
            <a:off x="9375253" y="6774705"/>
            <a:ext cx="0" cy="1191807"/>
          </a:xfrm>
          <a:prstGeom prst="line">
            <a:avLst/>
          </a:prstGeom>
          <a:ln cap="rnd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8267558" y="7543905"/>
            <a:ext cx="2172630" cy="1786809"/>
            <a:chOff x="0" y="0"/>
            <a:chExt cx="3141031" cy="2583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41032" cy="2583240"/>
            </a:xfrm>
            <a:custGeom>
              <a:avLst/>
              <a:gdLst/>
              <a:ahLst/>
              <a:cxnLst/>
              <a:rect r="r" b="b" t="t" l="l"/>
              <a:pathLst>
                <a:path h="2583240" w="3141032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EBAC">
                    <a:alpha val="100000"/>
                  </a:srgbClr>
                </a:gs>
                <a:gs pos="100000">
                  <a:srgbClr val="E8AAE4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011006" y="3084444"/>
            <a:ext cx="2274419" cy="1870522"/>
            <a:chOff x="0" y="0"/>
            <a:chExt cx="3141031" cy="25832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41032" cy="2583240"/>
            </a:xfrm>
            <a:custGeom>
              <a:avLst/>
              <a:gdLst/>
              <a:ahLst/>
              <a:cxnLst/>
              <a:rect r="r" b="b" t="t" l="l"/>
              <a:pathLst>
                <a:path h="2583240" w="3141032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EBAC">
                    <a:alpha val="100000"/>
                  </a:srgbClr>
                </a:gs>
                <a:gs pos="100000">
                  <a:srgbClr val="E8AAE4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918233" y="6717992"/>
            <a:ext cx="2387055" cy="1963157"/>
            <a:chOff x="0" y="0"/>
            <a:chExt cx="3141031" cy="25832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41032" cy="2583240"/>
            </a:xfrm>
            <a:custGeom>
              <a:avLst/>
              <a:gdLst/>
              <a:ahLst/>
              <a:cxnLst/>
              <a:rect r="r" b="b" t="t" l="l"/>
              <a:pathLst>
                <a:path h="2583240" w="3141032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EBAC">
                    <a:alpha val="100000"/>
                  </a:srgbClr>
                </a:gs>
                <a:gs pos="100000">
                  <a:srgbClr val="E8AAE4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AutoShape 11" id="11"/>
          <p:cNvSpPr/>
          <p:nvPr/>
        </p:nvSpPr>
        <p:spPr>
          <a:xfrm flipH="true" flipV="true">
            <a:off x="14311402" y="8165931"/>
            <a:ext cx="2049176" cy="486788"/>
          </a:xfrm>
          <a:prstGeom prst="line">
            <a:avLst/>
          </a:prstGeom>
          <a:ln cap="flat" w="38100">
            <a:solidFill>
              <a:srgbClr val="37C9EF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13606876" y="7149856"/>
            <a:ext cx="2753702" cy="374090"/>
          </a:xfrm>
          <a:prstGeom prst="line">
            <a:avLst/>
          </a:prstGeom>
          <a:ln cap="flat" w="38100">
            <a:solidFill>
              <a:srgbClr val="37C9EF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3311479" y="6770204"/>
            <a:ext cx="2387055" cy="1963157"/>
            <a:chOff x="0" y="0"/>
            <a:chExt cx="3141031" cy="25832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41032" cy="2583240"/>
            </a:xfrm>
            <a:custGeom>
              <a:avLst/>
              <a:gdLst/>
              <a:ahLst/>
              <a:cxnLst/>
              <a:rect r="r" b="b" t="t" l="l"/>
              <a:pathLst>
                <a:path h="2583240" w="3141032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EBAC">
                    <a:alpha val="100000"/>
                  </a:srgbClr>
                </a:gs>
                <a:gs pos="100000">
                  <a:srgbClr val="E8AAE4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AutoShape 15" id="15"/>
          <p:cNvSpPr/>
          <p:nvPr/>
        </p:nvSpPr>
        <p:spPr>
          <a:xfrm flipH="true">
            <a:off x="14319855" y="4028449"/>
            <a:ext cx="2040724" cy="1010376"/>
          </a:xfrm>
          <a:prstGeom prst="line">
            <a:avLst/>
          </a:prstGeom>
          <a:ln cap="flat" w="38100">
            <a:solidFill>
              <a:srgbClr val="3EDAD8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14323373" y="5344941"/>
            <a:ext cx="2037184" cy="382835"/>
          </a:xfrm>
          <a:prstGeom prst="line">
            <a:avLst/>
          </a:prstGeom>
          <a:ln cap="flat" w="38100">
            <a:solidFill>
              <a:srgbClr val="3EDAD8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3311479" y="4072068"/>
            <a:ext cx="2392528" cy="1967657"/>
            <a:chOff x="0" y="0"/>
            <a:chExt cx="3141031" cy="25832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41032" cy="2583240"/>
            </a:xfrm>
            <a:custGeom>
              <a:avLst/>
              <a:gdLst/>
              <a:ahLst/>
              <a:cxnLst/>
              <a:rect r="r" b="b" t="t" l="l"/>
              <a:pathLst>
                <a:path h="2583240" w="3141032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EBAC">
                    <a:alpha val="100000"/>
                  </a:srgbClr>
                </a:gs>
                <a:gs pos="100000">
                  <a:srgbClr val="E8AAE4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300598" y="3081904"/>
            <a:ext cx="2256390" cy="1855695"/>
            <a:chOff x="0" y="0"/>
            <a:chExt cx="3141031" cy="25832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141032" cy="2583240"/>
            </a:xfrm>
            <a:custGeom>
              <a:avLst/>
              <a:gdLst/>
              <a:ahLst/>
              <a:cxnLst/>
              <a:rect r="r" b="b" t="t" l="l"/>
              <a:pathLst>
                <a:path h="2583240" w="3141032">
                  <a:moveTo>
                    <a:pt x="3016571" y="2583240"/>
                  </a:moveTo>
                  <a:lnTo>
                    <a:pt x="124460" y="2583240"/>
                  </a:lnTo>
                  <a:cubicBezTo>
                    <a:pt x="55880" y="2583240"/>
                    <a:pt x="0" y="2527360"/>
                    <a:pt x="0" y="24587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16571" y="0"/>
                  </a:lnTo>
                  <a:cubicBezTo>
                    <a:pt x="3085151" y="0"/>
                    <a:pt x="3141032" y="55880"/>
                    <a:pt x="3141032" y="124460"/>
                  </a:cubicBezTo>
                  <a:lnTo>
                    <a:pt x="3141032" y="2458780"/>
                  </a:lnTo>
                  <a:cubicBezTo>
                    <a:pt x="3141032" y="2527360"/>
                    <a:pt x="3085151" y="2583240"/>
                    <a:pt x="3016571" y="258324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1EBAC">
                    <a:alpha val="100000"/>
                  </a:srgbClr>
                </a:gs>
                <a:gs pos="100000">
                  <a:srgbClr val="E8AAE4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6360578" y="3485524"/>
            <a:ext cx="2177289" cy="1085850"/>
            <a:chOff x="0" y="0"/>
            <a:chExt cx="2021192" cy="10080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21192" cy="1008002"/>
            </a:xfrm>
            <a:custGeom>
              <a:avLst/>
              <a:gdLst/>
              <a:ahLst/>
              <a:cxnLst/>
              <a:rect r="r" b="b" t="t" l="l"/>
              <a:pathLst>
                <a:path h="1008002" w="2021192">
                  <a:moveTo>
                    <a:pt x="0" y="0"/>
                  </a:moveTo>
                  <a:lnTo>
                    <a:pt x="2021192" y="0"/>
                  </a:lnTo>
                  <a:lnTo>
                    <a:pt x="2021192" y="1008002"/>
                  </a:lnTo>
                  <a:lnTo>
                    <a:pt x="0" y="1008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021192" cy="10556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00">
                  <a:solidFill>
                    <a:srgbClr val="191919"/>
                  </a:solidFill>
                  <a:latin typeface="Aileron"/>
                </a:rPr>
                <a:t>Risk Assessment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-192506" y="3529143"/>
            <a:ext cx="2177289" cy="1085850"/>
            <a:chOff x="0" y="0"/>
            <a:chExt cx="2021192" cy="100800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21192" cy="1008002"/>
            </a:xfrm>
            <a:custGeom>
              <a:avLst/>
              <a:gdLst/>
              <a:ahLst/>
              <a:cxnLst/>
              <a:rect r="r" b="b" t="t" l="l"/>
              <a:pathLst>
                <a:path h="1008002" w="2021192">
                  <a:moveTo>
                    <a:pt x="0" y="0"/>
                  </a:moveTo>
                  <a:lnTo>
                    <a:pt x="2021192" y="0"/>
                  </a:lnTo>
                  <a:lnTo>
                    <a:pt x="2021192" y="1008002"/>
                  </a:lnTo>
                  <a:lnTo>
                    <a:pt x="0" y="1008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2021192" cy="10556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00">
                  <a:solidFill>
                    <a:srgbClr val="191919"/>
                  </a:solidFill>
                  <a:latin typeface="Aileron"/>
                </a:rPr>
                <a:t>Patient Engagement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970927" y="1141936"/>
            <a:ext cx="2177289" cy="1438275"/>
            <a:chOff x="0" y="0"/>
            <a:chExt cx="2021192" cy="133516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21192" cy="1335160"/>
            </a:xfrm>
            <a:custGeom>
              <a:avLst/>
              <a:gdLst/>
              <a:ahLst/>
              <a:cxnLst/>
              <a:rect r="r" b="b" t="t" l="l"/>
              <a:pathLst>
                <a:path h="1335160" w="2021192">
                  <a:moveTo>
                    <a:pt x="0" y="0"/>
                  </a:moveTo>
                  <a:lnTo>
                    <a:pt x="2021192" y="0"/>
                  </a:lnTo>
                  <a:lnTo>
                    <a:pt x="2021192" y="1335160"/>
                  </a:lnTo>
                  <a:lnTo>
                    <a:pt x="0" y="1335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2021192" cy="138278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00">
                  <a:solidFill>
                    <a:srgbClr val="191919"/>
                  </a:solidFill>
                  <a:latin typeface="Aileron"/>
                </a:rPr>
                <a:t>Personalized Wellness Plans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310039" y="1115931"/>
            <a:ext cx="2760599" cy="1346848"/>
            <a:chOff x="0" y="0"/>
            <a:chExt cx="2562682" cy="125028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562682" cy="1250288"/>
            </a:xfrm>
            <a:custGeom>
              <a:avLst/>
              <a:gdLst/>
              <a:ahLst/>
              <a:cxnLst/>
              <a:rect r="r" b="b" t="t" l="l"/>
              <a:pathLst>
                <a:path h="1250288" w="2562682">
                  <a:moveTo>
                    <a:pt x="0" y="0"/>
                  </a:moveTo>
                  <a:lnTo>
                    <a:pt x="2562682" y="0"/>
                  </a:lnTo>
                  <a:lnTo>
                    <a:pt x="2562682" y="1250288"/>
                  </a:lnTo>
                  <a:lnTo>
                    <a:pt x="0" y="1250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2562682" cy="129791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00">
                  <a:solidFill>
                    <a:srgbClr val="191919"/>
                  </a:solidFill>
                  <a:latin typeface="Aileron"/>
                </a:rPr>
                <a:t>Health Product Recommendations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360578" y="8109794"/>
            <a:ext cx="2177289" cy="1085850"/>
            <a:chOff x="0" y="0"/>
            <a:chExt cx="2021192" cy="100800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021192" cy="1008002"/>
            </a:xfrm>
            <a:custGeom>
              <a:avLst/>
              <a:gdLst/>
              <a:ahLst/>
              <a:cxnLst/>
              <a:rect r="r" b="b" t="t" l="l"/>
              <a:pathLst>
                <a:path h="1008002" w="2021192">
                  <a:moveTo>
                    <a:pt x="0" y="0"/>
                  </a:moveTo>
                  <a:lnTo>
                    <a:pt x="2021192" y="0"/>
                  </a:lnTo>
                  <a:lnTo>
                    <a:pt x="2021192" y="1008002"/>
                  </a:lnTo>
                  <a:lnTo>
                    <a:pt x="0" y="1008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2021192" cy="10556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00">
                  <a:solidFill>
                    <a:srgbClr val="191919"/>
                  </a:solidFill>
                  <a:latin typeface="Aileron"/>
                </a:rPr>
                <a:t>Risk Mitigation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-252896" y="6430719"/>
            <a:ext cx="2177289" cy="1085850"/>
            <a:chOff x="0" y="0"/>
            <a:chExt cx="2021192" cy="100800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021192" cy="1008002"/>
            </a:xfrm>
            <a:custGeom>
              <a:avLst/>
              <a:gdLst/>
              <a:ahLst/>
              <a:cxnLst/>
              <a:rect r="r" b="b" t="t" l="l"/>
              <a:pathLst>
                <a:path h="1008002" w="2021192">
                  <a:moveTo>
                    <a:pt x="0" y="0"/>
                  </a:moveTo>
                  <a:lnTo>
                    <a:pt x="2021192" y="0"/>
                  </a:lnTo>
                  <a:lnTo>
                    <a:pt x="2021192" y="1008002"/>
                  </a:lnTo>
                  <a:lnTo>
                    <a:pt x="0" y="1008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2021192" cy="10556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00">
                  <a:solidFill>
                    <a:srgbClr val="191919"/>
                  </a:solidFill>
                  <a:latin typeface="Aileron"/>
                </a:rPr>
                <a:t>Medication Guidance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>
            <a:off x="1984783" y="4072068"/>
            <a:ext cx="933526" cy="455611"/>
          </a:xfrm>
          <a:prstGeom prst="line">
            <a:avLst/>
          </a:prstGeom>
          <a:ln cap="flat" w="38100">
            <a:solidFill>
              <a:srgbClr val="3EDAD8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H="true" flipV="true">
            <a:off x="9978493" y="9330714"/>
            <a:ext cx="1598983" cy="217355"/>
          </a:xfrm>
          <a:prstGeom prst="line">
            <a:avLst/>
          </a:prstGeom>
          <a:ln cap="flat" w="38100">
            <a:solidFill>
              <a:srgbClr val="2C92D5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10690339" y="2462779"/>
            <a:ext cx="257414" cy="617221"/>
          </a:xfrm>
          <a:prstGeom prst="line">
            <a:avLst/>
          </a:prstGeom>
          <a:ln cap="flat" w="38100">
            <a:solidFill>
              <a:srgbClr val="3EDAD8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924393" y="6973644"/>
            <a:ext cx="1002243" cy="245878"/>
          </a:xfrm>
          <a:prstGeom prst="line">
            <a:avLst/>
          </a:prstGeom>
          <a:ln cap="flat" w="38100">
            <a:solidFill>
              <a:srgbClr val="37C9EF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43" id="43"/>
          <p:cNvGrpSpPr/>
          <p:nvPr/>
        </p:nvGrpSpPr>
        <p:grpSpPr>
          <a:xfrm rot="0">
            <a:off x="10117175" y="9548069"/>
            <a:ext cx="2920603" cy="873121"/>
            <a:chOff x="0" y="0"/>
            <a:chExt cx="2711215" cy="810524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711215" cy="810524"/>
            </a:xfrm>
            <a:custGeom>
              <a:avLst/>
              <a:gdLst/>
              <a:ahLst/>
              <a:cxnLst/>
              <a:rect r="r" b="b" t="t" l="l"/>
              <a:pathLst>
                <a:path h="810524" w="2711215">
                  <a:moveTo>
                    <a:pt x="0" y="0"/>
                  </a:moveTo>
                  <a:lnTo>
                    <a:pt x="2711215" y="0"/>
                  </a:lnTo>
                  <a:lnTo>
                    <a:pt x="271121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2711215" cy="85814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00">
                  <a:solidFill>
                    <a:srgbClr val="191919"/>
                  </a:solidFill>
                  <a:latin typeface="Aileron"/>
                </a:rPr>
                <a:t>Health Education</a:t>
              </a:r>
            </a:p>
          </p:txBody>
        </p:sp>
      </p:grpSp>
      <p:sp>
        <p:nvSpPr>
          <p:cNvPr name="AutoShape 46" id="46"/>
          <p:cNvSpPr/>
          <p:nvPr/>
        </p:nvSpPr>
        <p:spPr>
          <a:xfrm flipH="true">
            <a:off x="11346147" y="4837102"/>
            <a:ext cx="0" cy="1191807"/>
          </a:xfrm>
          <a:prstGeom prst="line">
            <a:avLst/>
          </a:prstGeom>
          <a:ln cap="rnd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>
            <a:off x="7116809" y="4902914"/>
            <a:ext cx="0" cy="1136812"/>
          </a:xfrm>
          <a:prstGeom prst="line">
            <a:avLst/>
          </a:prstGeom>
          <a:ln cap="rnd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8" id="48"/>
          <p:cNvGrpSpPr/>
          <p:nvPr/>
        </p:nvGrpSpPr>
        <p:grpSpPr>
          <a:xfrm rot="0">
            <a:off x="6286363" y="5996615"/>
            <a:ext cx="6137262" cy="824230"/>
            <a:chOff x="0" y="0"/>
            <a:chExt cx="1580007" cy="212194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580007" cy="212194"/>
            </a:xfrm>
            <a:custGeom>
              <a:avLst/>
              <a:gdLst/>
              <a:ahLst/>
              <a:cxnLst/>
              <a:rect r="r" b="b" t="t" l="l"/>
              <a:pathLst>
                <a:path h="212194" w="1580007">
                  <a:moveTo>
                    <a:pt x="106097" y="0"/>
                  </a:moveTo>
                  <a:lnTo>
                    <a:pt x="1473910" y="0"/>
                  </a:lnTo>
                  <a:cubicBezTo>
                    <a:pt x="1502048" y="0"/>
                    <a:pt x="1529034" y="11178"/>
                    <a:pt x="1548932" y="31075"/>
                  </a:cubicBezTo>
                  <a:cubicBezTo>
                    <a:pt x="1568829" y="50972"/>
                    <a:pt x="1580007" y="77958"/>
                    <a:pt x="1580007" y="106097"/>
                  </a:cubicBezTo>
                  <a:lnTo>
                    <a:pt x="1580007" y="106097"/>
                  </a:lnTo>
                  <a:cubicBezTo>
                    <a:pt x="1580007" y="164693"/>
                    <a:pt x="1532505" y="212194"/>
                    <a:pt x="1473910" y="212194"/>
                  </a:cubicBezTo>
                  <a:lnTo>
                    <a:pt x="106097" y="212194"/>
                  </a:lnTo>
                  <a:cubicBezTo>
                    <a:pt x="47501" y="212194"/>
                    <a:pt x="0" y="164693"/>
                    <a:pt x="0" y="106097"/>
                  </a:cubicBezTo>
                  <a:lnTo>
                    <a:pt x="0" y="106097"/>
                  </a:lnTo>
                  <a:cubicBezTo>
                    <a:pt x="0" y="47501"/>
                    <a:pt x="47501" y="0"/>
                    <a:pt x="1060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  <a:ln w="38100" cap="rnd">
              <a:solidFill>
                <a:srgbClr val="5E17EB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85725"/>
              <a:ext cx="1580007" cy="297919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 algn="ctr">
                <a:lnSpc>
                  <a:spcPts val="3900"/>
                </a:lnSpc>
              </a:pPr>
              <a:r>
                <a:rPr lang="en-US" sz="2600" spc="130">
                  <a:solidFill>
                    <a:srgbClr val="FFFFFF"/>
                  </a:solidFill>
                  <a:latin typeface="Aileron Bold"/>
                </a:rPr>
                <a:t>SCENARIO</a:t>
              </a:r>
            </a:p>
          </p:txBody>
        </p:sp>
      </p:grpSp>
      <p:sp>
        <p:nvSpPr>
          <p:cNvPr name="AutoShape 51" id="51"/>
          <p:cNvSpPr/>
          <p:nvPr/>
        </p:nvSpPr>
        <p:spPr>
          <a:xfrm flipV="true">
            <a:off x="12423625" y="6388679"/>
            <a:ext cx="1369730" cy="20050"/>
          </a:xfrm>
          <a:prstGeom prst="line">
            <a:avLst/>
          </a:prstGeom>
          <a:ln cap="rnd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>
            <a:off x="4111861" y="6351522"/>
            <a:ext cx="2174502" cy="57207"/>
          </a:xfrm>
          <a:prstGeom prst="line">
            <a:avLst/>
          </a:prstGeom>
          <a:ln cap="rnd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>
            <a:off x="13787304" y="6039726"/>
            <a:ext cx="0" cy="734979"/>
          </a:xfrm>
          <a:prstGeom prst="line">
            <a:avLst/>
          </a:prstGeom>
          <a:ln cap="rnd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>
            <a:off x="4111761" y="5983013"/>
            <a:ext cx="0" cy="734979"/>
          </a:xfrm>
          <a:prstGeom prst="line">
            <a:avLst/>
          </a:prstGeom>
          <a:ln cap="rnd" w="38100">
            <a:solidFill>
              <a:srgbClr val="A8A8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5" id="55"/>
          <p:cNvSpPr/>
          <p:nvPr/>
        </p:nvSpPr>
        <p:spPr>
          <a:xfrm flipH="false" flipV="false" rot="0">
            <a:off x="0" y="14900"/>
            <a:ext cx="7315200" cy="931025"/>
          </a:xfrm>
          <a:custGeom>
            <a:avLst/>
            <a:gdLst/>
            <a:ahLst/>
            <a:cxnLst/>
            <a:rect r="r" b="b" t="t" l="l"/>
            <a:pathLst>
              <a:path h="931025" w="7315200">
                <a:moveTo>
                  <a:pt x="0" y="0"/>
                </a:moveTo>
                <a:lnTo>
                  <a:pt x="7315200" y="0"/>
                </a:lnTo>
                <a:lnTo>
                  <a:pt x="7315200" y="931026"/>
                </a:lnTo>
                <a:lnTo>
                  <a:pt x="0" y="931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0" y="63275"/>
            <a:ext cx="7315200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9"/>
              </a:lnSpc>
              <a:spcBef>
                <a:spcPct val="0"/>
              </a:spcBef>
            </a:pPr>
            <a:r>
              <a:rPr lang="en-US" sz="4999" spc="149">
                <a:solidFill>
                  <a:srgbClr val="5E17EB"/>
                </a:solidFill>
                <a:latin typeface="Abstracted Dream"/>
              </a:rPr>
              <a:t>BUSINESS USE CASE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2918334" y="4510879"/>
            <a:ext cx="2387055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48">
                <a:solidFill>
                  <a:srgbClr val="5E17EB"/>
                </a:solidFill>
                <a:latin typeface="Proxima Nova Bold"/>
              </a:rPr>
              <a:t>Healthcare Industry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885157" y="7260917"/>
            <a:ext cx="2453409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48">
                <a:solidFill>
                  <a:srgbClr val="5E17EB"/>
                </a:solidFill>
                <a:latin typeface="Proxima Nova Bold"/>
              </a:rPr>
              <a:t>Pharmaceutical Sector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5890554" y="3435798"/>
            <a:ext cx="2452511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48">
                <a:solidFill>
                  <a:srgbClr val="5E17EB"/>
                </a:solidFill>
                <a:latin typeface="Proxima Nova Bold"/>
              </a:rPr>
              <a:t>Wellness and Fitness Companies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8269147" y="7746430"/>
            <a:ext cx="2212213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48">
                <a:solidFill>
                  <a:srgbClr val="5E17EB"/>
                </a:solidFill>
                <a:latin typeface="Proxima Nova Bold"/>
              </a:rPr>
              <a:t>Corporate Healthcare Programs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3187266" y="4604978"/>
            <a:ext cx="2578362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48">
                <a:solidFill>
                  <a:srgbClr val="5E17EB"/>
                </a:solidFill>
                <a:latin typeface="Proxima Nova Bold"/>
              </a:rPr>
              <a:t>Insurance Providers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0522706" y="3314540"/>
            <a:ext cx="1812175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48">
                <a:solidFill>
                  <a:srgbClr val="5E17EB"/>
                </a:solidFill>
                <a:latin typeface="Proxima Nova Bold"/>
              </a:rPr>
              <a:t>Retail and Consumer Services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389556" y="7334081"/>
            <a:ext cx="2236374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48">
                <a:solidFill>
                  <a:srgbClr val="5E17EB"/>
                </a:solidFill>
                <a:latin typeface="Proxima Nova Bold"/>
              </a:rPr>
              <a:t>Financial Institutions</a:t>
            </a:r>
          </a:p>
        </p:txBody>
      </p:sp>
      <p:sp>
        <p:nvSpPr>
          <p:cNvPr name="Freeform 64" id="64"/>
          <p:cNvSpPr/>
          <p:nvPr/>
        </p:nvSpPr>
        <p:spPr>
          <a:xfrm flipH="false" flipV="false" rot="0">
            <a:off x="-432047" y="-563763"/>
            <a:ext cx="18720047" cy="11497229"/>
          </a:xfrm>
          <a:custGeom>
            <a:avLst/>
            <a:gdLst/>
            <a:ahLst/>
            <a:cxnLst/>
            <a:rect r="r" b="b" t="t" l="l"/>
            <a:pathLst>
              <a:path h="11497229" w="18720047">
                <a:moveTo>
                  <a:pt x="0" y="0"/>
                </a:moveTo>
                <a:lnTo>
                  <a:pt x="18720047" y="0"/>
                </a:lnTo>
                <a:lnTo>
                  <a:pt x="18720047" y="11497229"/>
                </a:lnTo>
                <a:lnTo>
                  <a:pt x="0" y="11497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5" id="65"/>
          <p:cNvSpPr/>
          <p:nvPr/>
        </p:nvSpPr>
        <p:spPr>
          <a:xfrm flipV="true">
            <a:off x="1935001" y="5613932"/>
            <a:ext cx="983333" cy="255212"/>
          </a:xfrm>
          <a:prstGeom prst="line">
            <a:avLst/>
          </a:prstGeom>
          <a:ln cap="flat" w="38100">
            <a:solidFill>
              <a:srgbClr val="3EDAD8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66" id="66"/>
          <p:cNvSpPr/>
          <p:nvPr/>
        </p:nvSpPr>
        <p:spPr>
          <a:xfrm flipV="true">
            <a:off x="1994399" y="8198680"/>
            <a:ext cx="940299" cy="575189"/>
          </a:xfrm>
          <a:prstGeom prst="line">
            <a:avLst/>
          </a:prstGeom>
          <a:ln cap="flat" w="38100">
            <a:solidFill>
              <a:srgbClr val="3EDAD8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67" id="67"/>
          <p:cNvSpPr/>
          <p:nvPr/>
        </p:nvSpPr>
        <p:spPr>
          <a:xfrm flipH="true">
            <a:off x="7886844" y="2580211"/>
            <a:ext cx="116393" cy="512509"/>
          </a:xfrm>
          <a:prstGeom prst="line">
            <a:avLst/>
          </a:prstGeom>
          <a:ln cap="flat" w="38100">
            <a:solidFill>
              <a:srgbClr val="3EDAD8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68" id="68"/>
          <p:cNvSpPr/>
          <p:nvPr/>
        </p:nvSpPr>
        <p:spPr>
          <a:xfrm flipH="true">
            <a:off x="11928389" y="2477690"/>
            <a:ext cx="812984" cy="646385"/>
          </a:xfrm>
          <a:prstGeom prst="line">
            <a:avLst/>
          </a:prstGeom>
          <a:ln cap="flat" w="38100">
            <a:solidFill>
              <a:srgbClr val="3EDAD8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69" id="69"/>
          <p:cNvSpPr/>
          <p:nvPr/>
        </p:nvSpPr>
        <p:spPr>
          <a:xfrm flipV="true">
            <a:off x="7886844" y="9330779"/>
            <a:ext cx="829804" cy="636521"/>
          </a:xfrm>
          <a:prstGeom prst="line">
            <a:avLst/>
          </a:prstGeom>
          <a:ln cap="flat" w="38100">
            <a:solidFill>
              <a:srgbClr val="2C92D5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70" id="70"/>
          <p:cNvGrpSpPr/>
          <p:nvPr/>
        </p:nvGrpSpPr>
        <p:grpSpPr>
          <a:xfrm rot="0">
            <a:off x="-242288" y="5326219"/>
            <a:ext cx="2177289" cy="1085850"/>
            <a:chOff x="0" y="0"/>
            <a:chExt cx="2021192" cy="1008002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2021192" cy="1008002"/>
            </a:xfrm>
            <a:custGeom>
              <a:avLst/>
              <a:gdLst/>
              <a:ahLst/>
              <a:cxnLst/>
              <a:rect r="r" b="b" t="t" l="l"/>
              <a:pathLst>
                <a:path h="1008002" w="2021192">
                  <a:moveTo>
                    <a:pt x="0" y="0"/>
                  </a:moveTo>
                  <a:lnTo>
                    <a:pt x="2021192" y="0"/>
                  </a:lnTo>
                  <a:lnTo>
                    <a:pt x="2021192" y="1008002"/>
                  </a:lnTo>
                  <a:lnTo>
                    <a:pt x="0" y="1008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47625"/>
              <a:ext cx="2021192" cy="10556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00">
                  <a:solidFill>
                    <a:srgbClr val="191919"/>
                  </a:solidFill>
                  <a:latin typeface="Aileron"/>
                </a:rPr>
                <a:t>Operational Efficiency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-182890" y="8230944"/>
            <a:ext cx="2177289" cy="1085850"/>
            <a:chOff x="0" y="0"/>
            <a:chExt cx="2021192" cy="1008002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2021192" cy="1008002"/>
            </a:xfrm>
            <a:custGeom>
              <a:avLst/>
              <a:gdLst/>
              <a:ahLst/>
              <a:cxnLst/>
              <a:rect r="r" b="b" t="t" l="l"/>
              <a:pathLst>
                <a:path h="1008002" w="2021192">
                  <a:moveTo>
                    <a:pt x="0" y="0"/>
                  </a:moveTo>
                  <a:lnTo>
                    <a:pt x="2021192" y="0"/>
                  </a:lnTo>
                  <a:lnTo>
                    <a:pt x="2021192" y="1008002"/>
                  </a:lnTo>
                  <a:lnTo>
                    <a:pt x="0" y="1008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47625"/>
              <a:ext cx="2021192" cy="10556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00">
                  <a:solidFill>
                    <a:srgbClr val="191919"/>
                  </a:solidFill>
                  <a:latin typeface="Aileron"/>
                </a:rPr>
                <a:t>Product Information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7165374" y="1141936"/>
            <a:ext cx="2002365" cy="1438275"/>
            <a:chOff x="0" y="0"/>
            <a:chExt cx="1858808" cy="133516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1858808" cy="1335160"/>
            </a:xfrm>
            <a:custGeom>
              <a:avLst/>
              <a:gdLst/>
              <a:ahLst/>
              <a:cxnLst/>
              <a:rect r="r" b="b" t="t" l="l"/>
              <a:pathLst>
                <a:path h="1335160" w="1858808">
                  <a:moveTo>
                    <a:pt x="0" y="0"/>
                  </a:moveTo>
                  <a:lnTo>
                    <a:pt x="1858808" y="0"/>
                  </a:lnTo>
                  <a:lnTo>
                    <a:pt x="1858808" y="1335160"/>
                  </a:lnTo>
                  <a:lnTo>
                    <a:pt x="0" y="1335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47625"/>
              <a:ext cx="1858808" cy="138278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00">
                  <a:solidFill>
                    <a:srgbClr val="191919"/>
                  </a:solidFill>
                  <a:latin typeface="Aileron"/>
                </a:rPr>
                <a:t>Engagement and Retention</a:t>
              </a:r>
            </a:p>
          </p:txBody>
        </p:sp>
      </p:grpSp>
      <p:sp>
        <p:nvSpPr>
          <p:cNvPr name="AutoShape 79" id="79"/>
          <p:cNvSpPr/>
          <p:nvPr/>
        </p:nvSpPr>
        <p:spPr>
          <a:xfrm>
            <a:off x="6059571" y="2580211"/>
            <a:ext cx="262920" cy="495956"/>
          </a:xfrm>
          <a:prstGeom prst="line">
            <a:avLst/>
          </a:prstGeom>
          <a:ln cap="flat" w="38100">
            <a:solidFill>
              <a:srgbClr val="3EDAD8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80" id="80"/>
          <p:cNvGrpSpPr/>
          <p:nvPr/>
        </p:nvGrpSpPr>
        <p:grpSpPr>
          <a:xfrm rot="0">
            <a:off x="5796046" y="9530739"/>
            <a:ext cx="2920603" cy="873121"/>
            <a:chOff x="0" y="0"/>
            <a:chExt cx="2711215" cy="810524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2711215" cy="810524"/>
            </a:xfrm>
            <a:custGeom>
              <a:avLst/>
              <a:gdLst/>
              <a:ahLst/>
              <a:cxnLst/>
              <a:rect r="r" b="b" t="t" l="l"/>
              <a:pathLst>
                <a:path h="810524" w="2711215">
                  <a:moveTo>
                    <a:pt x="0" y="0"/>
                  </a:moveTo>
                  <a:lnTo>
                    <a:pt x="2711215" y="0"/>
                  </a:lnTo>
                  <a:lnTo>
                    <a:pt x="2711215" y="810524"/>
                  </a:lnTo>
                  <a:lnTo>
                    <a:pt x="0" y="810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0" y="-47625"/>
              <a:ext cx="2711215" cy="85814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00">
                  <a:solidFill>
                    <a:srgbClr val="191919"/>
                  </a:solidFill>
                  <a:latin typeface="Aileron"/>
                </a:rPr>
                <a:t>Employee Wellness</a:t>
              </a: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16360558" y="5184851"/>
            <a:ext cx="2177289" cy="1085850"/>
            <a:chOff x="0" y="0"/>
            <a:chExt cx="2021192" cy="1008002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2021192" cy="1008002"/>
            </a:xfrm>
            <a:custGeom>
              <a:avLst/>
              <a:gdLst/>
              <a:ahLst/>
              <a:cxnLst/>
              <a:rect r="r" b="b" t="t" l="l"/>
              <a:pathLst>
                <a:path h="1008002" w="2021192">
                  <a:moveTo>
                    <a:pt x="0" y="0"/>
                  </a:moveTo>
                  <a:lnTo>
                    <a:pt x="2021192" y="0"/>
                  </a:lnTo>
                  <a:lnTo>
                    <a:pt x="2021192" y="1008002"/>
                  </a:lnTo>
                  <a:lnTo>
                    <a:pt x="0" y="1008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0" y="-47625"/>
              <a:ext cx="2021192" cy="10556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00">
                  <a:solidFill>
                    <a:srgbClr val="191919"/>
                  </a:solidFill>
                  <a:latin typeface="Aileron"/>
                </a:rPr>
                <a:t>Claims Assistance</a:t>
              </a: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11520794" y="1130842"/>
            <a:ext cx="2441157" cy="1346848"/>
            <a:chOff x="0" y="0"/>
            <a:chExt cx="2266142" cy="1250288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2266142" cy="1250288"/>
            </a:xfrm>
            <a:custGeom>
              <a:avLst/>
              <a:gdLst/>
              <a:ahLst/>
              <a:cxnLst/>
              <a:rect r="r" b="b" t="t" l="l"/>
              <a:pathLst>
                <a:path h="1250288" w="2266142">
                  <a:moveTo>
                    <a:pt x="0" y="0"/>
                  </a:moveTo>
                  <a:lnTo>
                    <a:pt x="2266142" y="0"/>
                  </a:lnTo>
                  <a:lnTo>
                    <a:pt x="2266142" y="1250288"/>
                  </a:lnTo>
                  <a:lnTo>
                    <a:pt x="0" y="1250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0" y="-47625"/>
              <a:ext cx="2266142" cy="129791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00">
                  <a:solidFill>
                    <a:srgbClr val="191919"/>
                  </a:solidFill>
                  <a:latin typeface="Aileron"/>
                </a:rPr>
                <a:t>Customer Support</a:t>
              </a:r>
            </a:p>
          </p:txBody>
        </p:sp>
      </p:grpSp>
      <p:grpSp>
        <p:nvGrpSpPr>
          <p:cNvPr name="Group 89" id="89"/>
          <p:cNvGrpSpPr/>
          <p:nvPr/>
        </p:nvGrpSpPr>
        <p:grpSpPr>
          <a:xfrm rot="0">
            <a:off x="16360578" y="6430719"/>
            <a:ext cx="2177289" cy="1438275"/>
            <a:chOff x="0" y="0"/>
            <a:chExt cx="2021192" cy="1335160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2021192" cy="1335160"/>
            </a:xfrm>
            <a:custGeom>
              <a:avLst/>
              <a:gdLst/>
              <a:ahLst/>
              <a:cxnLst/>
              <a:rect r="r" b="b" t="t" l="l"/>
              <a:pathLst>
                <a:path h="1335160" w="2021192">
                  <a:moveTo>
                    <a:pt x="0" y="0"/>
                  </a:moveTo>
                  <a:lnTo>
                    <a:pt x="2021192" y="0"/>
                  </a:lnTo>
                  <a:lnTo>
                    <a:pt x="2021192" y="1335160"/>
                  </a:lnTo>
                  <a:lnTo>
                    <a:pt x="0" y="1335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1" id="91"/>
            <p:cNvSpPr txBox="true"/>
            <p:nvPr/>
          </p:nvSpPr>
          <p:spPr>
            <a:xfrm>
              <a:off x="0" y="-47625"/>
              <a:ext cx="2021192" cy="138278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100">
                  <a:solidFill>
                    <a:srgbClr val="191919"/>
                  </a:solidFill>
                  <a:latin typeface="Aileron"/>
                </a:rPr>
                <a:t>Wellness Incentive Programs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DAF2OycLkZY</dc:identifier>
  <dcterms:modified xsi:type="dcterms:W3CDTF">2011-08-01T06:04:30Z</dcterms:modified>
  <cp:revision>1</cp:revision>
  <dc:title>HealthBot: Chatbot for Healthcare</dc:title>
</cp:coreProperties>
</file>